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6"/>
  </p:notesMasterIdLst>
  <p:sldIdLst>
    <p:sldId id="256" r:id="rId2"/>
    <p:sldId id="263" r:id="rId3"/>
    <p:sldId id="257" r:id="rId4"/>
    <p:sldId id="258" r:id="rId5"/>
    <p:sldId id="259" r:id="rId6"/>
    <p:sldId id="260" r:id="rId7"/>
    <p:sldId id="264" r:id="rId8"/>
    <p:sldId id="261" r:id="rId9"/>
    <p:sldId id="262" r:id="rId10"/>
    <p:sldId id="265" r:id="rId11"/>
    <p:sldId id="266" r:id="rId12"/>
    <p:sldId id="273" r:id="rId13"/>
    <p:sldId id="267" r:id="rId14"/>
    <p:sldId id="312" r:id="rId15"/>
    <p:sldId id="275" r:id="rId16"/>
    <p:sldId id="269" r:id="rId17"/>
    <p:sldId id="270" r:id="rId18"/>
    <p:sldId id="276" r:id="rId19"/>
    <p:sldId id="277" r:id="rId20"/>
    <p:sldId id="278" r:id="rId21"/>
    <p:sldId id="327" r:id="rId22"/>
    <p:sldId id="274" r:id="rId23"/>
    <p:sldId id="271" r:id="rId24"/>
    <p:sldId id="279" r:id="rId25"/>
    <p:sldId id="280" r:id="rId26"/>
    <p:sldId id="281" r:id="rId27"/>
    <p:sldId id="282" r:id="rId28"/>
    <p:sldId id="283" r:id="rId29"/>
    <p:sldId id="272" r:id="rId30"/>
    <p:sldId id="284" r:id="rId31"/>
    <p:sldId id="322" r:id="rId32"/>
    <p:sldId id="323" r:id="rId33"/>
    <p:sldId id="324" r:id="rId34"/>
    <p:sldId id="325" r:id="rId35"/>
    <p:sldId id="326" r:id="rId36"/>
    <p:sldId id="329" r:id="rId37"/>
    <p:sldId id="330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328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4670"/>
  </p:normalViewPr>
  <p:slideViewPr>
    <p:cSldViewPr snapToGrid="0" snapToObjects="1">
      <p:cViewPr varScale="1">
        <p:scale>
          <a:sx n="115" d="100"/>
          <a:sy n="115" d="100"/>
        </p:scale>
        <p:origin x="10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387D4-5C3B-F841-8917-F4A064356ACC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797B9C-737D-1A43-AC6C-4AA1DBB3B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79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7B9C-737D-1A43-AC6C-4AA1DBB3BA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59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7B9C-737D-1A43-AC6C-4AA1DBB3BA5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71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7B9C-737D-1A43-AC6C-4AA1DBB3BA5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48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A3E5-CE0E-C348-8276-2EF53E2F2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7" y="187252"/>
            <a:ext cx="8679915" cy="1748729"/>
          </a:xfrm>
        </p:spPr>
        <p:txBody>
          <a:bodyPr/>
          <a:lstStyle/>
          <a:p>
            <a:r>
              <a:rPr lang="en-US" dirty="0" err="1"/>
              <a:t>Waldo_Summer</a:t>
            </a:r>
            <a:r>
              <a:rPr lang="en-US" dirty="0"/>
              <a:t> 2018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EE6187-B717-A64F-9371-447C1DB10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2006600"/>
            <a:ext cx="8673427" cy="340361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Plots slides: *wo = without the 1</a:t>
            </a:r>
            <a:r>
              <a:rPr lang="en-US" baseline="30000" dirty="0"/>
              <a:t>st</a:t>
            </a:r>
            <a:r>
              <a:rPr lang="en-US" dirty="0"/>
              <a:t> block 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2-6: ‘wo’ Group Averages &amp; poster plots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7-11: full dataset Group Averages plots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12-20: Noticed or Not</a:t>
            </a:r>
          </a:p>
          <a:p>
            <a:pPr marL="171450" indent="-171450">
              <a:buFontTx/>
              <a:buChar char="-"/>
            </a:pPr>
            <a:r>
              <a:rPr lang="en-US" altLang="zh-CN" sz="1100" dirty="0"/>
              <a:t>21:</a:t>
            </a:r>
            <a:r>
              <a:rPr lang="zh-CN" altLang="en-US" sz="1100" dirty="0"/>
              <a:t> </a:t>
            </a:r>
            <a:r>
              <a:rPr lang="en-US" altLang="zh-CN" sz="1100" dirty="0"/>
              <a:t>SPSS</a:t>
            </a:r>
            <a:r>
              <a:rPr lang="zh-CN" altLang="en-US" sz="1100" dirty="0"/>
              <a:t> </a:t>
            </a:r>
            <a:r>
              <a:rPr lang="en-US" altLang="zh-CN" sz="1100" dirty="0"/>
              <a:t>stats</a:t>
            </a:r>
            <a:r>
              <a:rPr lang="zh-CN" altLang="en-US" sz="1100" dirty="0"/>
              <a:t> </a:t>
            </a:r>
            <a:r>
              <a:rPr lang="en-US" altLang="zh-CN" sz="1100" dirty="0"/>
              <a:t>for</a:t>
            </a:r>
            <a:r>
              <a:rPr lang="zh-CN" altLang="en-US" sz="1100" dirty="0"/>
              <a:t> </a:t>
            </a:r>
            <a:r>
              <a:rPr lang="en-US" altLang="zh-CN" sz="1100" dirty="0"/>
              <a:t>Notice</a:t>
            </a:r>
            <a:r>
              <a:rPr lang="zh-CN" altLang="en-US" sz="1100" dirty="0"/>
              <a:t> </a:t>
            </a:r>
            <a:r>
              <a:rPr lang="en-US" altLang="zh-CN" sz="1100" dirty="0"/>
              <a:t>or</a:t>
            </a:r>
            <a:r>
              <a:rPr lang="zh-CN" altLang="en-US" sz="1100" dirty="0"/>
              <a:t> </a:t>
            </a:r>
            <a:r>
              <a:rPr lang="en-US" altLang="zh-CN" sz="1100" dirty="0"/>
              <a:t>Not</a:t>
            </a:r>
            <a:endParaRPr lang="en-US" sz="1100" dirty="0"/>
          </a:p>
          <a:p>
            <a:pPr marL="171450" indent="-171450">
              <a:buFontTx/>
              <a:buChar char="-"/>
            </a:pPr>
            <a:r>
              <a:rPr lang="en-US" sz="1100" dirty="0"/>
              <a:t>2</a:t>
            </a:r>
            <a:r>
              <a:rPr lang="en-US" altLang="zh-CN" sz="1100" dirty="0"/>
              <a:t>2</a:t>
            </a:r>
            <a:r>
              <a:rPr lang="en-US" sz="1100" dirty="0"/>
              <a:t>-</a:t>
            </a:r>
            <a:r>
              <a:rPr lang="en-US" altLang="zh-CN" sz="1100" dirty="0"/>
              <a:t>30</a:t>
            </a:r>
            <a:r>
              <a:rPr lang="en-US" sz="1100" dirty="0"/>
              <a:t>: Used or Not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3</a:t>
            </a:r>
            <a:r>
              <a:rPr lang="en-US" altLang="zh-CN" sz="1100" dirty="0"/>
              <a:t>1</a:t>
            </a:r>
            <a:r>
              <a:rPr lang="en-US" sz="1100" dirty="0"/>
              <a:t>-3</a:t>
            </a:r>
            <a:r>
              <a:rPr lang="en-US" altLang="zh-CN" sz="1100" dirty="0"/>
              <a:t>5</a:t>
            </a:r>
            <a:r>
              <a:rPr lang="en-US" sz="1100" dirty="0"/>
              <a:t>: *</a:t>
            </a:r>
          </a:p>
          <a:p>
            <a:pPr marL="171450" indent="-171450">
              <a:buFontTx/>
              <a:buChar char="-"/>
            </a:pPr>
            <a:r>
              <a:rPr lang="en-US" altLang="zh-CN" sz="1100" dirty="0"/>
              <a:t>36:</a:t>
            </a:r>
            <a:r>
              <a:rPr lang="zh-CN" altLang="en-US" sz="1100" dirty="0"/>
              <a:t> </a:t>
            </a:r>
            <a:r>
              <a:rPr lang="en-US" altLang="zh-CN" sz="1100" dirty="0"/>
              <a:t>Notice</a:t>
            </a:r>
            <a:r>
              <a:rPr lang="zh-CN" altLang="en-US" sz="1100" dirty="0"/>
              <a:t> </a:t>
            </a:r>
            <a:r>
              <a:rPr lang="en-US" altLang="zh-CN" sz="1100" dirty="0"/>
              <a:t>or</a:t>
            </a:r>
            <a:r>
              <a:rPr lang="zh-CN" altLang="en-US" sz="1100" dirty="0"/>
              <a:t> </a:t>
            </a:r>
            <a:r>
              <a:rPr lang="en-US" altLang="zh-CN" sz="1100" dirty="0"/>
              <a:t>not</a:t>
            </a:r>
            <a:r>
              <a:rPr lang="zh-CN" altLang="en-US" sz="1100" dirty="0"/>
              <a:t> </a:t>
            </a:r>
            <a:r>
              <a:rPr lang="en-US" altLang="zh-CN" sz="1100" dirty="0"/>
              <a:t>&amp;</a:t>
            </a:r>
            <a:r>
              <a:rPr lang="zh-CN" altLang="en-US" sz="1100" dirty="0"/>
              <a:t> </a:t>
            </a:r>
            <a:r>
              <a:rPr lang="en-US" altLang="zh-CN" sz="1100" dirty="0"/>
              <a:t>Used</a:t>
            </a:r>
            <a:r>
              <a:rPr lang="zh-CN" altLang="en-US" sz="1100" dirty="0"/>
              <a:t> </a:t>
            </a:r>
            <a:r>
              <a:rPr lang="en-US" altLang="zh-CN" sz="1100" dirty="0"/>
              <a:t>or</a:t>
            </a:r>
            <a:r>
              <a:rPr lang="zh-CN" altLang="en-US" sz="1100" dirty="0"/>
              <a:t> </a:t>
            </a:r>
            <a:r>
              <a:rPr lang="en-US" altLang="zh-CN" sz="1100" dirty="0"/>
              <a:t>not</a:t>
            </a:r>
            <a:r>
              <a:rPr lang="zh-CN" altLang="en-US" sz="1100" dirty="0"/>
              <a:t> </a:t>
            </a:r>
            <a:r>
              <a:rPr lang="en-US" altLang="zh-CN" sz="1100" dirty="0"/>
              <a:t>-3</a:t>
            </a:r>
            <a:r>
              <a:rPr lang="zh-CN" altLang="en-US" sz="1100" dirty="0"/>
              <a:t> </a:t>
            </a:r>
            <a:r>
              <a:rPr lang="en-US" altLang="zh-CN" sz="1100" dirty="0"/>
              <a:t>sub-groups</a:t>
            </a:r>
            <a:r>
              <a:rPr lang="zh-CN" altLang="en-US" sz="1100" dirty="0"/>
              <a:t> </a:t>
            </a:r>
            <a:r>
              <a:rPr lang="en-US" altLang="zh-CN" sz="1100" dirty="0"/>
              <a:t>SPSS</a:t>
            </a:r>
            <a:r>
              <a:rPr lang="zh-CN" altLang="en-US" sz="1100" dirty="0"/>
              <a:t> </a:t>
            </a:r>
            <a:r>
              <a:rPr lang="en-US" altLang="zh-CN" sz="1100" dirty="0"/>
              <a:t>analysis</a:t>
            </a:r>
          </a:p>
          <a:p>
            <a:pPr marL="171450" indent="-171450">
              <a:buFontTx/>
              <a:buChar char="-"/>
            </a:pPr>
            <a:r>
              <a:rPr lang="en-US" altLang="zh-CN" sz="1100" dirty="0"/>
              <a:t>37:</a:t>
            </a:r>
            <a:r>
              <a:rPr lang="zh-CN" altLang="en-US" sz="1100" dirty="0"/>
              <a:t> </a:t>
            </a:r>
            <a:r>
              <a:rPr lang="en-US" altLang="zh-CN" sz="1100" dirty="0"/>
              <a:t>AQ</a:t>
            </a:r>
            <a:r>
              <a:rPr lang="zh-CN" altLang="en-US" sz="1100" dirty="0"/>
              <a:t> </a:t>
            </a:r>
            <a:r>
              <a:rPr lang="en-US" altLang="zh-CN" sz="1100" dirty="0"/>
              <a:t>correlation</a:t>
            </a:r>
            <a:r>
              <a:rPr lang="zh-CN" altLang="en-US" sz="1100" dirty="0"/>
              <a:t> </a:t>
            </a:r>
            <a:r>
              <a:rPr lang="en-US" altLang="zh-CN" sz="1100" dirty="0"/>
              <a:t>in</a:t>
            </a:r>
            <a:r>
              <a:rPr lang="zh-CN" altLang="en-US" sz="1100" dirty="0"/>
              <a:t> </a:t>
            </a:r>
            <a:r>
              <a:rPr lang="en-US" altLang="zh-CN" sz="1100" dirty="0"/>
              <a:t>races</a:t>
            </a:r>
            <a:endParaRPr lang="en-US" sz="1100" dirty="0"/>
          </a:p>
          <a:p>
            <a:pPr marL="171450" indent="-171450">
              <a:buFontTx/>
              <a:buChar char="-"/>
            </a:pPr>
            <a:r>
              <a:rPr lang="en-US" sz="1100" dirty="0"/>
              <a:t>3</a:t>
            </a:r>
            <a:r>
              <a:rPr lang="en-US" altLang="zh-CN" sz="1100" dirty="0"/>
              <a:t>8</a:t>
            </a:r>
            <a:r>
              <a:rPr lang="en-US" sz="1100" dirty="0"/>
              <a:t>-4</a:t>
            </a:r>
            <a:r>
              <a:rPr lang="en-US" altLang="zh-CN" sz="1100" dirty="0"/>
              <a:t>6:</a:t>
            </a:r>
            <a:r>
              <a:rPr lang="en-US" sz="1100" dirty="0"/>
              <a:t> Eye data availability 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4</a:t>
            </a:r>
            <a:r>
              <a:rPr lang="en-US" altLang="zh-CN" sz="1100" dirty="0"/>
              <a:t>7</a:t>
            </a:r>
            <a:r>
              <a:rPr lang="en-US" sz="1100" dirty="0"/>
              <a:t>: SPSS states for Eye Data 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4</a:t>
            </a:r>
            <a:r>
              <a:rPr lang="en-US" altLang="zh-CN" sz="1100" dirty="0"/>
              <a:t>8</a:t>
            </a:r>
            <a:r>
              <a:rPr lang="en-US" sz="1100" dirty="0"/>
              <a:t>-5</a:t>
            </a:r>
            <a:r>
              <a:rPr lang="en-US" altLang="zh-CN" sz="1100" dirty="0"/>
              <a:t>6</a:t>
            </a:r>
            <a:r>
              <a:rPr lang="en-US" sz="1100" dirty="0"/>
              <a:t>: Feature Finding (Serial search)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5</a:t>
            </a:r>
            <a:r>
              <a:rPr lang="en-US" altLang="zh-CN" sz="1100" dirty="0"/>
              <a:t>7</a:t>
            </a:r>
            <a:r>
              <a:rPr lang="en-US" sz="1100" dirty="0"/>
              <a:t>-6</a:t>
            </a:r>
            <a:r>
              <a:rPr lang="en-US" altLang="zh-CN" sz="1100" dirty="0"/>
              <a:t>5</a:t>
            </a:r>
            <a:r>
              <a:rPr lang="en-US" sz="1100" dirty="0"/>
              <a:t>: Position Memorization (Serial search)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6</a:t>
            </a:r>
            <a:r>
              <a:rPr lang="en-US" altLang="zh-CN" sz="1100" dirty="0"/>
              <a:t>6</a:t>
            </a:r>
            <a:r>
              <a:rPr lang="en-US" sz="1100" dirty="0"/>
              <a:t>-7</a:t>
            </a:r>
            <a:r>
              <a:rPr lang="en-US" altLang="zh-CN" sz="1100" dirty="0"/>
              <a:t>4</a:t>
            </a:r>
            <a:r>
              <a:rPr lang="en-US" sz="1100" dirty="0"/>
              <a:t>: Search Pattern (Serial search)</a:t>
            </a:r>
          </a:p>
        </p:txBody>
      </p:sp>
    </p:spTree>
    <p:extLst>
      <p:ext uri="{BB962C8B-B14F-4D97-AF65-F5344CB8AC3E}">
        <p14:creationId xmlns:p14="http://schemas.microsoft.com/office/powerpoint/2010/main" val="1652743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A68403-A90D-334F-B197-BF21663B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233"/>
            <a:ext cx="12192000" cy="4309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42ECAC-D7C9-A94C-9B5E-3326660C958F}"/>
              </a:ext>
            </a:extLst>
          </p:cNvPr>
          <p:cNvSpPr txBox="1"/>
          <p:nvPr/>
        </p:nvSpPr>
        <p:spPr>
          <a:xfrm>
            <a:off x="9601200" y="5583766"/>
            <a:ext cx="1544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r(34) = 0.27, </a:t>
            </a:r>
            <a:r>
              <a:rPr lang="en-US" sz="1100" i="1" dirty="0"/>
              <a:t>p</a:t>
            </a:r>
            <a:r>
              <a:rPr lang="en-US" sz="1100" dirty="0"/>
              <a:t> = 0.11</a:t>
            </a:r>
          </a:p>
        </p:txBody>
      </p:sp>
    </p:spTree>
    <p:extLst>
      <p:ext uri="{BB962C8B-B14F-4D97-AF65-F5344CB8AC3E}">
        <p14:creationId xmlns:p14="http://schemas.microsoft.com/office/powerpoint/2010/main" val="1761361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CE06FA-12F5-1147-9F8E-62E515C38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233"/>
            <a:ext cx="12192000" cy="4309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3E1A2A-3855-7648-81BB-9E04644FAADA}"/>
              </a:ext>
            </a:extLst>
          </p:cNvPr>
          <p:cNvSpPr txBox="1"/>
          <p:nvPr/>
        </p:nvSpPr>
        <p:spPr>
          <a:xfrm>
            <a:off x="9626600" y="5583766"/>
            <a:ext cx="1544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r(34) = 0.05, </a:t>
            </a:r>
            <a:r>
              <a:rPr lang="en-US" sz="1100" i="1" dirty="0"/>
              <a:t>p</a:t>
            </a:r>
            <a:r>
              <a:rPr lang="en-US" sz="1100" dirty="0"/>
              <a:t> = 0.78</a:t>
            </a:r>
          </a:p>
        </p:txBody>
      </p:sp>
    </p:spTree>
    <p:extLst>
      <p:ext uri="{BB962C8B-B14F-4D97-AF65-F5344CB8AC3E}">
        <p14:creationId xmlns:p14="http://schemas.microsoft.com/office/powerpoint/2010/main" val="3589191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A72C82-E125-5443-8FB8-7AA3D98D1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374" y="1263404"/>
            <a:ext cx="8247189" cy="3115075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7200" dirty="0">
                <a:solidFill>
                  <a:schemeClr val="accent1"/>
                </a:solidFill>
              </a:rPr>
              <a:t>**Noticed or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A9647-709F-4547-8E76-515DA04EF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7374" y="4560432"/>
            <a:ext cx="8300202" cy="1228171"/>
          </a:xfrm>
        </p:spPr>
        <p:txBody>
          <a:bodyPr vert="horz" lIns="91440" tIns="0" rIns="91440" bIns="45720" rtlCol="0">
            <a:normAutofit fontScale="92500" lnSpcReduction="10000"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</a:rPr>
              <a:t>Without the 1</a:t>
            </a:r>
            <a:r>
              <a:rPr lang="en-US" sz="2400" baseline="30000" dirty="0">
                <a:solidFill>
                  <a:schemeClr val="tx1"/>
                </a:solidFill>
              </a:rPr>
              <a:t>st</a:t>
            </a:r>
            <a:r>
              <a:rPr lang="en-US" sz="2400" dirty="0">
                <a:solidFill>
                  <a:schemeClr val="tx1"/>
                </a:solidFill>
              </a:rPr>
              <a:t> Block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</a:rPr>
              <a:t>&amp;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</a:rPr>
              <a:t>Full set </a:t>
            </a: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7338E6-36F3-4045-B5BE-46ADB3385078}"/>
              </a:ext>
            </a:extLst>
          </p:cNvPr>
          <p:cNvSpPr txBox="1"/>
          <p:nvPr/>
        </p:nvSpPr>
        <p:spPr>
          <a:xfrm>
            <a:off x="8586788" y="3771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976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F9F3AE-85E5-AF4F-8A4A-533EF82FFCEB}"/>
              </a:ext>
            </a:extLst>
          </p:cNvPr>
          <p:cNvSpPr txBox="1"/>
          <p:nvPr/>
        </p:nvSpPr>
        <p:spPr>
          <a:xfrm>
            <a:off x="971550" y="200025"/>
            <a:ext cx="48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B76818-6CB0-3741-AFB6-C29F5DF1A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9933"/>
            <a:ext cx="12192000" cy="45381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88F8DF-2F64-764B-9A0C-CD680B5C085B}"/>
              </a:ext>
            </a:extLst>
          </p:cNvPr>
          <p:cNvSpPr txBox="1"/>
          <p:nvPr/>
        </p:nvSpPr>
        <p:spPr>
          <a:xfrm>
            <a:off x="1459056" y="436826"/>
            <a:ext cx="33200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Not-noticed: 50% coherence’s RT is shorter than that of 100% coherence for both 4 &amp; 8 distractors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0B990-FFAE-E74A-B991-2ADC7615D31D}"/>
              </a:ext>
            </a:extLst>
          </p:cNvPr>
          <p:cNvSpPr txBox="1"/>
          <p:nvPr/>
        </p:nvSpPr>
        <p:spPr>
          <a:xfrm>
            <a:off x="11187592" y="3068457"/>
            <a:ext cx="6815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Not.: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749DBB-D02A-744F-86F1-D87539E76B77}"/>
              </a:ext>
            </a:extLst>
          </p:cNvPr>
          <p:cNvSpPr txBox="1"/>
          <p:nvPr/>
        </p:nvSpPr>
        <p:spPr>
          <a:xfrm>
            <a:off x="11187592" y="5218246"/>
            <a:ext cx="9653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Noticed.: 26</a:t>
            </a:r>
          </a:p>
        </p:txBody>
      </p:sp>
    </p:spTree>
    <p:extLst>
      <p:ext uri="{BB962C8B-B14F-4D97-AF65-F5344CB8AC3E}">
        <p14:creationId xmlns:p14="http://schemas.microsoft.com/office/powerpoint/2010/main" val="1651434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2948D-873F-CD42-B5CE-16D98AA5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766"/>
            <a:ext cx="12192000" cy="508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40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AF862-7B62-A940-9558-25302B125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966"/>
            <a:ext cx="12192000" cy="4936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9BCCDE-532B-C94D-8B3E-4423D826F2AB}"/>
              </a:ext>
            </a:extLst>
          </p:cNvPr>
          <p:cNvSpPr txBox="1"/>
          <p:nvPr/>
        </p:nvSpPr>
        <p:spPr>
          <a:xfrm>
            <a:off x="635620" y="379141"/>
            <a:ext cx="48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80DEE0-0DB6-5944-ABC6-68DB7FB91931}"/>
              </a:ext>
            </a:extLst>
          </p:cNvPr>
          <p:cNvSpPr txBox="1"/>
          <p:nvPr/>
        </p:nvSpPr>
        <p:spPr>
          <a:xfrm>
            <a:off x="1294888" y="486863"/>
            <a:ext cx="5734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Not-noticed: more benefit from 50% coherence level than from 100% coherence level</a:t>
            </a:r>
          </a:p>
        </p:txBody>
      </p:sp>
    </p:spTree>
    <p:extLst>
      <p:ext uri="{BB962C8B-B14F-4D97-AF65-F5344CB8AC3E}">
        <p14:creationId xmlns:p14="http://schemas.microsoft.com/office/powerpoint/2010/main" val="768797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F55B4-13BD-D749-A18E-392B160F7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033"/>
            <a:ext cx="12192000" cy="496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26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7CD905-E0EC-0847-B2A6-B8682A5F0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733"/>
            <a:ext cx="12192000" cy="4944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5A42B1-D834-B34F-A29E-1767FE9A5DB4}"/>
              </a:ext>
            </a:extLst>
          </p:cNvPr>
          <p:cNvSpPr txBox="1"/>
          <p:nvPr/>
        </p:nvSpPr>
        <p:spPr>
          <a:xfrm>
            <a:off x="657922" y="490654"/>
            <a:ext cx="48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0A017-073A-6343-980D-371EF4BCEB38}"/>
              </a:ext>
            </a:extLst>
          </p:cNvPr>
          <p:cNvSpPr txBox="1"/>
          <p:nvPr/>
        </p:nvSpPr>
        <p:spPr>
          <a:xfrm>
            <a:off x="1442176" y="525846"/>
            <a:ext cx="42099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Not-noticed: no correlation, no more points in the 2</a:t>
            </a:r>
            <a:r>
              <a:rPr lang="en-US" sz="1100" baseline="30000" dirty="0"/>
              <a:t>nd</a:t>
            </a:r>
            <a:r>
              <a:rPr lang="en-US" sz="1100" dirty="0"/>
              <a:t> quadrant but most of the points are at the bottom of the 1</a:t>
            </a:r>
            <a:r>
              <a:rPr lang="en-US" sz="1100" baseline="30000" dirty="0"/>
              <a:t>st</a:t>
            </a:r>
            <a:r>
              <a:rPr lang="en-US" sz="1100" dirty="0"/>
              <a:t> quadrant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8E510-5FDF-854C-B225-1209EF3222C2}"/>
              </a:ext>
            </a:extLst>
          </p:cNvPr>
          <p:cNvSpPr txBox="1"/>
          <p:nvPr/>
        </p:nvSpPr>
        <p:spPr>
          <a:xfrm>
            <a:off x="6096000" y="490654"/>
            <a:ext cx="349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Noticed: similar to the group (36 participants) plot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3779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D2B8B8-AB68-1045-AC1B-99CC0A87F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266"/>
            <a:ext cx="12192000" cy="496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72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2E2AD3-6733-DE49-9269-ACC9CAC1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733"/>
            <a:ext cx="12192000" cy="49445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DD505E-14A4-584F-B87B-A7AEBF0A7B34}"/>
              </a:ext>
            </a:extLst>
          </p:cNvPr>
          <p:cNvSpPr txBox="1"/>
          <p:nvPr/>
        </p:nvSpPr>
        <p:spPr>
          <a:xfrm>
            <a:off x="613317" y="579863"/>
            <a:ext cx="48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</a:t>
            </a:r>
          </a:p>
        </p:txBody>
      </p:sp>
    </p:spTree>
    <p:extLst>
      <p:ext uri="{BB962C8B-B14F-4D97-AF65-F5344CB8AC3E}">
        <p14:creationId xmlns:p14="http://schemas.microsoft.com/office/powerpoint/2010/main" val="2201406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C40B05-CF0B-2942-8158-988EE25A9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374" y="1263404"/>
            <a:ext cx="8247189" cy="3115075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7200" dirty="0">
                <a:solidFill>
                  <a:schemeClr val="accent1"/>
                </a:solidFill>
              </a:rPr>
              <a:t>Group Averages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64E24-B1E6-FB42-BC54-111A13663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7374" y="4560432"/>
            <a:ext cx="8300202" cy="1228171"/>
          </a:xfrm>
        </p:spPr>
        <p:txBody>
          <a:bodyPr vert="horz" lIns="91440" tIns="0" rIns="91440" bIns="45720" rtlCol="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>
                <a:solidFill>
                  <a:schemeClr val="tx1"/>
                </a:solidFill>
              </a:rPr>
              <a:t>Without the 1</a:t>
            </a:r>
            <a:r>
              <a:rPr lang="en-US" sz="2400" baseline="30000">
                <a:solidFill>
                  <a:schemeClr val="tx1"/>
                </a:solidFill>
              </a:rPr>
              <a:t>st</a:t>
            </a:r>
            <a:r>
              <a:rPr lang="en-US" sz="2400">
                <a:solidFill>
                  <a:schemeClr val="tx1"/>
                </a:solidFill>
              </a:rPr>
              <a:t> Block</a:t>
            </a: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56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2BFCE-6F98-9D4F-81F6-92D7A02CC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10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57F0F-232E-B44D-B779-19C700F9763B}"/>
              </a:ext>
            </a:extLst>
          </p:cNvPr>
          <p:cNvSpPr txBox="1"/>
          <p:nvPr/>
        </p:nvSpPr>
        <p:spPr>
          <a:xfrm>
            <a:off x="1260088" y="367991"/>
            <a:ext cx="8108758" cy="7078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Noticed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SPSS</a:t>
            </a:r>
            <a:r>
              <a:rPr lang="zh-CN" altLang="en-US" sz="2000" dirty="0"/>
              <a:t> </a:t>
            </a:r>
            <a:r>
              <a:rPr lang="en-US" altLang="zh-CN" sz="2000" dirty="0"/>
              <a:t>stats</a:t>
            </a:r>
            <a:r>
              <a:rPr lang="zh-CN" altLang="en-US" sz="2000" dirty="0"/>
              <a:t> </a:t>
            </a:r>
            <a:r>
              <a:rPr lang="en-US" altLang="zh-CN" sz="2000" dirty="0"/>
              <a:t>(2-way</a:t>
            </a:r>
            <a:r>
              <a:rPr lang="zh-CN" altLang="en-US" sz="2000" dirty="0"/>
              <a:t> </a:t>
            </a:r>
            <a:r>
              <a:rPr lang="en-US" altLang="zh-CN" sz="2000" dirty="0"/>
              <a:t>repeated</a:t>
            </a:r>
            <a:r>
              <a:rPr lang="zh-CN" altLang="en-US" sz="2000" dirty="0"/>
              <a:t> </a:t>
            </a:r>
            <a:r>
              <a:rPr lang="en-US" altLang="zh-CN" sz="2000" dirty="0"/>
              <a:t>measure</a:t>
            </a:r>
            <a:r>
              <a:rPr lang="zh-CN" altLang="en-US" sz="2000" dirty="0"/>
              <a:t> </a:t>
            </a:r>
            <a:r>
              <a:rPr lang="en-US" altLang="zh-CN" sz="2000" dirty="0"/>
              <a:t>mixed</a:t>
            </a:r>
            <a:r>
              <a:rPr lang="zh-CN" altLang="en-US" sz="2000" dirty="0"/>
              <a:t> </a:t>
            </a:r>
            <a:r>
              <a:rPr lang="en-US" altLang="zh-CN" sz="2000" dirty="0"/>
              <a:t>ANOVA):</a:t>
            </a:r>
          </a:p>
          <a:p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u="sng" dirty="0"/>
              <a:t>50%</a:t>
            </a:r>
            <a:r>
              <a:rPr lang="zh-CN" altLang="en-US" u="sng" dirty="0"/>
              <a:t> </a:t>
            </a:r>
            <a:r>
              <a:rPr lang="en-US" altLang="zh-CN" u="sng" dirty="0"/>
              <a:t>benefit</a:t>
            </a:r>
            <a:r>
              <a:rPr lang="zh-CN" altLang="en-US" u="sng" dirty="0"/>
              <a:t> </a:t>
            </a:r>
            <a:r>
              <a:rPr lang="en-US" altLang="zh-CN" u="sng" dirty="0"/>
              <a:t>index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distractor</a:t>
            </a:r>
            <a:r>
              <a:rPr lang="zh-CN" altLang="en-US" dirty="0"/>
              <a:t> </a:t>
            </a:r>
            <a:r>
              <a:rPr lang="en-US" altLang="zh-CN" dirty="0"/>
              <a:t>F(1.70,</a:t>
            </a:r>
            <a:r>
              <a:rPr lang="zh-CN" altLang="en-US" dirty="0"/>
              <a:t> </a:t>
            </a:r>
            <a:r>
              <a:rPr lang="en-US" altLang="zh-CN" dirty="0"/>
              <a:t>57.87)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5.45,</a:t>
            </a:r>
            <a:r>
              <a:rPr lang="zh-CN" altLang="en-US" dirty="0"/>
              <a:t> </a:t>
            </a:r>
            <a:r>
              <a:rPr lang="en-US" altLang="zh-CN" i="1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0.14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distractor</a:t>
            </a:r>
            <a:r>
              <a:rPr lang="zh-CN" altLang="en-US" dirty="0"/>
              <a:t>*</a:t>
            </a:r>
            <a:r>
              <a:rPr lang="en-US" altLang="zh-CN" dirty="0"/>
              <a:t>Notice</a:t>
            </a:r>
            <a:r>
              <a:rPr lang="zh-CN" altLang="en-US" dirty="0"/>
              <a:t> </a:t>
            </a:r>
            <a:r>
              <a:rPr lang="en-US" altLang="zh-CN" dirty="0"/>
              <a:t>F(1.70,</a:t>
            </a:r>
            <a:r>
              <a:rPr lang="zh-CN" altLang="en-US" dirty="0"/>
              <a:t> </a:t>
            </a:r>
            <a:r>
              <a:rPr lang="en-US" altLang="zh-CN" dirty="0"/>
              <a:t>57.87)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1.79,</a:t>
            </a:r>
            <a:r>
              <a:rPr lang="zh-CN" altLang="en-US" dirty="0"/>
              <a:t> </a:t>
            </a:r>
            <a:r>
              <a:rPr lang="en-US" altLang="zh-CN" i="1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0.05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Notice</a:t>
            </a:r>
            <a:r>
              <a:rPr lang="zh-CN" altLang="en-US" dirty="0"/>
              <a:t> </a:t>
            </a:r>
            <a:r>
              <a:rPr lang="en-US" altLang="zh-CN" dirty="0"/>
              <a:t>F(1,</a:t>
            </a:r>
            <a:r>
              <a:rPr lang="zh-CN" altLang="en-US" dirty="0"/>
              <a:t> </a:t>
            </a:r>
            <a:r>
              <a:rPr lang="en-US" altLang="zh-CN" dirty="0"/>
              <a:t>34)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1.92,</a:t>
            </a:r>
            <a:r>
              <a:rPr lang="zh-CN" altLang="en-US" dirty="0"/>
              <a:t> </a:t>
            </a:r>
            <a:r>
              <a:rPr lang="en-US" altLang="zh-CN" i="1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0.18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u="sng" dirty="0"/>
              <a:t>100%</a:t>
            </a:r>
            <a:r>
              <a:rPr lang="zh-CN" altLang="en-US" u="sng" dirty="0"/>
              <a:t> </a:t>
            </a:r>
            <a:r>
              <a:rPr lang="en-US" altLang="zh-CN" u="sng" dirty="0"/>
              <a:t>benefit</a:t>
            </a:r>
            <a:r>
              <a:rPr lang="zh-CN" altLang="en-US" u="sng" dirty="0"/>
              <a:t> </a:t>
            </a:r>
            <a:r>
              <a:rPr lang="en-US" altLang="zh-CN" u="sng" dirty="0"/>
              <a:t>index: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distractor</a:t>
            </a:r>
            <a:r>
              <a:rPr lang="zh-CN" altLang="en-US" dirty="0"/>
              <a:t> </a:t>
            </a:r>
            <a:r>
              <a:rPr lang="en-US" altLang="zh-CN" dirty="0"/>
              <a:t>F(1.70,</a:t>
            </a:r>
            <a:r>
              <a:rPr lang="zh-CN" altLang="en-US" dirty="0"/>
              <a:t> </a:t>
            </a:r>
            <a:r>
              <a:rPr lang="en-US" altLang="zh-CN" dirty="0"/>
              <a:t>57.93)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11.25,</a:t>
            </a:r>
            <a:r>
              <a:rPr lang="zh-CN" altLang="en-US" dirty="0"/>
              <a:t> </a:t>
            </a:r>
            <a:r>
              <a:rPr lang="en-US" altLang="zh-CN" i="1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0.25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distractor</a:t>
            </a:r>
            <a:r>
              <a:rPr lang="zh-CN" altLang="en-US" dirty="0"/>
              <a:t>*</a:t>
            </a:r>
            <a:r>
              <a:rPr lang="en-US" altLang="zh-CN" dirty="0"/>
              <a:t>Notice</a:t>
            </a:r>
            <a:r>
              <a:rPr lang="zh-CN" altLang="en-US" dirty="0"/>
              <a:t> </a:t>
            </a:r>
            <a:r>
              <a:rPr lang="en-US" altLang="zh-CN" dirty="0"/>
              <a:t>F(1.70,</a:t>
            </a:r>
            <a:r>
              <a:rPr lang="zh-CN" altLang="en-US" dirty="0"/>
              <a:t> </a:t>
            </a:r>
            <a:r>
              <a:rPr lang="en-US" altLang="zh-CN" dirty="0"/>
              <a:t>57.93)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1.59,</a:t>
            </a:r>
            <a:r>
              <a:rPr lang="zh-CN" altLang="en-US" dirty="0"/>
              <a:t> </a:t>
            </a:r>
            <a:r>
              <a:rPr lang="en-US" altLang="zh-CN" i="1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0.05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Notice</a:t>
            </a:r>
            <a:r>
              <a:rPr lang="zh-CN" altLang="en-US" dirty="0"/>
              <a:t> </a:t>
            </a:r>
            <a:r>
              <a:rPr lang="en-US" altLang="zh-CN" dirty="0"/>
              <a:t>F(1,</a:t>
            </a:r>
            <a:r>
              <a:rPr lang="zh-CN" altLang="en-US" dirty="0"/>
              <a:t> </a:t>
            </a:r>
            <a:r>
              <a:rPr lang="en-US" altLang="zh-CN" dirty="0"/>
              <a:t>34)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4.61,</a:t>
            </a:r>
            <a:r>
              <a:rPr lang="zh-CN" altLang="en-US" dirty="0"/>
              <a:t> </a:t>
            </a:r>
            <a:r>
              <a:rPr lang="en-US" altLang="zh-CN" i="1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0.04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u="sng" dirty="0"/>
              <a:t>RT: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coherence</a:t>
            </a:r>
            <a:r>
              <a:rPr lang="zh-CN" altLang="en-US" dirty="0"/>
              <a:t> </a:t>
            </a:r>
            <a:r>
              <a:rPr lang="en-US" altLang="zh-CN" dirty="0"/>
              <a:t>F(2,</a:t>
            </a:r>
            <a:r>
              <a:rPr lang="zh-CN" altLang="en-US" dirty="0"/>
              <a:t> </a:t>
            </a:r>
            <a:r>
              <a:rPr lang="en-US" altLang="zh-CN" dirty="0"/>
              <a:t>68)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24.00,</a:t>
            </a:r>
            <a:r>
              <a:rPr lang="zh-CN" altLang="en-US" dirty="0"/>
              <a:t> </a:t>
            </a:r>
            <a:r>
              <a:rPr lang="en-US" altLang="zh-CN" i="1" dirty="0"/>
              <a:t>p&lt;</a:t>
            </a:r>
            <a:r>
              <a:rPr lang="en-US" altLang="zh-CN" dirty="0"/>
              <a:t>0.001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distractor</a:t>
            </a:r>
            <a:r>
              <a:rPr lang="zh-CN" altLang="en-US" dirty="0"/>
              <a:t> </a:t>
            </a:r>
            <a:r>
              <a:rPr lang="en-US" altLang="zh-CN" dirty="0"/>
              <a:t>F(1,07,</a:t>
            </a:r>
            <a:r>
              <a:rPr lang="zh-CN" altLang="en-US" dirty="0"/>
              <a:t> </a:t>
            </a:r>
            <a:r>
              <a:rPr lang="en-US" altLang="zh-CN" dirty="0"/>
              <a:t>36.21)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205.01,</a:t>
            </a:r>
            <a:r>
              <a:rPr lang="zh-CN" altLang="en-US" dirty="0"/>
              <a:t> </a:t>
            </a:r>
            <a:r>
              <a:rPr lang="en-US" altLang="zh-CN" i="1" dirty="0"/>
              <a:t>p</a:t>
            </a:r>
            <a:r>
              <a:rPr lang="en-US" altLang="zh-CN" dirty="0"/>
              <a:t>&lt;0.001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coherence</a:t>
            </a:r>
            <a:r>
              <a:rPr lang="zh-CN" altLang="en-US" dirty="0"/>
              <a:t>*</a:t>
            </a:r>
            <a:r>
              <a:rPr lang="en-US" altLang="zh-CN" dirty="0"/>
              <a:t>distractor</a:t>
            </a:r>
            <a:r>
              <a:rPr lang="zh-CN" altLang="en-US" dirty="0"/>
              <a:t> </a:t>
            </a:r>
            <a:r>
              <a:rPr lang="en-US" altLang="zh-CN" dirty="0"/>
              <a:t>F(3.00,</a:t>
            </a:r>
            <a:r>
              <a:rPr lang="zh-CN" altLang="en-US" dirty="0"/>
              <a:t> </a:t>
            </a:r>
            <a:r>
              <a:rPr lang="en-US" altLang="zh-CN" dirty="0"/>
              <a:t>101.87)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6.48,</a:t>
            </a:r>
            <a:r>
              <a:rPr lang="zh-CN" altLang="en-US" dirty="0"/>
              <a:t> </a:t>
            </a:r>
            <a:r>
              <a:rPr lang="en-US" altLang="zh-CN" i="1" dirty="0"/>
              <a:t>p</a:t>
            </a:r>
            <a:r>
              <a:rPr lang="en-US" altLang="zh-CN" dirty="0"/>
              <a:t>&lt;0.001</a:t>
            </a:r>
          </a:p>
          <a:p>
            <a:r>
              <a:rPr lang="zh-CN" altLang="en-US" dirty="0"/>
              <a:t>     </a:t>
            </a:r>
            <a:endParaRPr lang="en-US" altLang="zh-CN" dirty="0"/>
          </a:p>
          <a:p>
            <a:r>
              <a:rPr lang="zh-CN" altLang="en-US" dirty="0"/>
              <a:t>     </a:t>
            </a:r>
            <a:r>
              <a:rPr lang="en-US" altLang="zh-CN" dirty="0"/>
              <a:t>coherence</a:t>
            </a:r>
            <a:r>
              <a:rPr lang="zh-CN" altLang="en-US" dirty="0"/>
              <a:t>*</a:t>
            </a:r>
            <a:r>
              <a:rPr lang="en-US" altLang="zh-CN" dirty="0"/>
              <a:t>Notice</a:t>
            </a:r>
            <a:r>
              <a:rPr lang="zh-CN" altLang="en-US" dirty="0"/>
              <a:t> </a:t>
            </a:r>
            <a:r>
              <a:rPr lang="en-US" altLang="zh-CN" dirty="0"/>
              <a:t>F(2,68)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6.86,</a:t>
            </a:r>
            <a:r>
              <a:rPr lang="zh-CN" altLang="en-US" dirty="0"/>
              <a:t> </a:t>
            </a:r>
            <a:r>
              <a:rPr lang="en-US" altLang="zh-CN" i="1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0.002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distractor</a:t>
            </a:r>
            <a:r>
              <a:rPr lang="zh-CN" altLang="en-US" dirty="0"/>
              <a:t>*</a:t>
            </a:r>
            <a:r>
              <a:rPr lang="en-US" altLang="zh-CN" dirty="0"/>
              <a:t>Notice</a:t>
            </a:r>
            <a:r>
              <a:rPr lang="zh-CN" altLang="en-US" dirty="0"/>
              <a:t> </a:t>
            </a:r>
            <a:r>
              <a:rPr lang="en-US" altLang="zh-CN" dirty="0"/>
              <a:t>F(1.07,</a:t>
            </a:r>
            <a:r>
              <a:rPr lang="zh-CN" altLang="en-US" dirty="0"/>
              <a:t> </a:t>
            </a:r>
            <a:r>
              <a:rPr lang="en-US" altLang="zh-CN" dirty="0"/>
              <a:t>36.21)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0.44,</a:t>
            </a:r>
            <a:r>
              <a:rPr lang="zh-CN" altLang="en-US" dirty="0"/>
              <a:t> </a:t>
            </a:r>
            <a:r>
              <a:rPr lang="en-US" altLang="zh-CN" i="1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0.52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coherence</a:t>
            </a:r>
            <a:r>
              <a:rPr lang="zh-CN" altLang="en-US" dirty="0"/>
              <a:t>*</a:t>
            </a:r>
            <a:r>
              <a:rPr lang="en-US" altLang="zh-CN" dirty="0"/>
              <a:t>distractor</a:t>
            </a:r>
            <a:r>
              <a:rPr lang="zh-CN" altLang="en-US" dirty="0"/>
              <a:t>*</a:t>
            </a:r>
            <a:r>
              <a:rPr lang="en-US" altLang="zh-CN" dirty="0"/>
              <a:t>Notice</a:t>
            </a:r>
            <a:r>
              <a:rPr lang="zh-CN" altLang="en-US" dirty="0"/>
              <a:t> </a:t>
            </a:r>
            <a:r>
              <a:rPr lang="en-US" altLang="zh-CN" dirty="0"/>
              <a:t>F(3.00,</a:t>
            </a:r>
            <a:r>
              <a:rPr lang="zh-CN" altLang="en-US" dirty="0"/>
              <a:t> </a:t>
            </a:r>
            <a:r>
              <a:rPr lang="en-US" altLang="zh-CN" dirty="0"/>
              <a:t>101.87)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3.12,</a:t>
            </a:r>
            <a:r>
              <a:rPr lang="zh-CN" altLang="en-US" dirty="0"/>
              <a:t> </a:t>
            </a:r>
            <a:r>
              <a:rPr lang="en-US" altLang="zh-CN" i="1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0.03</a:t>
            </a:r>
          </a:p>
          <a:p>
            <a:endParaRPr lang="en-US" altLang="zh-CN" dirty="0"/>
          </a:p>
          <a:p>
            <a:r>
              <a:rPr lang="zh-CN" altLang="en-US" dirty="0"/>
              <a:t>     </a:t>
            </a:r>
            <a:r>
              <a:rPr lang="en-US" altLang="zh-CN" dirty="0"/>
              <a:t>Notice</a:t>
            </a:r>
            <a:r>
              <a:rPr lang="zh-CN" altLang="en-US" dirty="0"/>
              <a:t> </a:t>
            </a:r>
            <a:r>
              <a:rPr lang="en-US" altLang="zh-CN" dirty="0"/>
              <a:t>F(1,</a:t>
            </a:r>
            <a:r>
              <a:rPr lang="zh-CN" altLang="en-US" dirty="0"/>
              <a:t> </a:t>
            </a:r>
            <a:r>
              <a:rPr lang="en-US" altLang="zh-CN" dirty="0"/>
              <a:t>34)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0.02,</a:t>
            </a:r>
            <a:r>
              <a:rPr lang="zh-CN" altLang="en-US" dirty="0"/>
              <a:t> </a:t>
            </a:r>
            <a:r>
              <a:rPr lang="en-US" altLang="zh-CN" i="1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0.90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     </a:t>
            </a:r>
            <a:endParaRPr lang="en-US" altLang="zh-CN" dirty="0"/>
          </a:p>
          <a:p>
            <a:r>
              <a:rPr lang="zh-CN" altLang="en-US" dirty="0"/>
              <a:t>      </a:t>
            </a:r>
            <a:endParaRPr lang="en-US" altLang="zh-CN" dirty="0"/>
          </a:p>
          <a:p>
            <a:r>
              <a:rPr lang="en-US" altLang="zh-CN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44089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B72D5F-2C0B-CA45-AF58-A228DCD1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374" y="1263404"/>
            <a:ext cx="8247189" cy="3115075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7200" dirty="0">
                <a:solidFill>
                  <a:schemeClr val="accent1"/>
                </a:solidFill>
              </a:rPr>
              <a:t>Used or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3AEF6-CA9C-554C-94D1-78EB78D77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7374" y="4560432"/>
            <a:ext cx="8300202" cy="1228171"/>
          </a:xfrm>
        </p:spPr>
        <p:txBody>
          <a:bodyPr vert="horz" lIns="91440" tIns="0" rIns="91440" bIns="45720" rtlCol="0">
            <a:normAutofit fontScale="92500" lnSpcReduction="10000"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</a:rPr>
              <a:t>Without the 1</a:t>
            </a:r>
            <a:r>
              <a:rPr lang="en-US" sz="2400" baseline="30000" dirty="0">
                <a:solidFill>
                  <a:schemeClr val="tx1"/>
                </a:solidFill>
              </a:rPr>
              <a:t>st</a:t>
            </a:r>
            <a:r>
              <a:rPr lang="en-US" sz="2400" dirty="0">
                <a:solidFill>
                  <a:schemeClr val="tx1"/>
                </a:solidFill>
              </a:rPr>
              <a:t> Block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</a:rPr>
              <a:t>&amp;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</a:rPr>
              <a:t>Full set</a:t>
            </a: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100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39F49-F925-5347-80B4-1E5852848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533"/>
            <a:ext cx="12192000" cy="50969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47F308-F274-C140-B587-6E53785F4128}"/>
              </a:ext>
            </a:extLst>
          </p:cNvPr>
          <p:cNvSpPr txBox="1"/>
          <p:nvPr/>
        </p:nvSpPr>
        <p:spPr>
          <a:xfrm>
            <a:off x="828483" y="511201"/>
            <a:ext cx="48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3B2CD-5704-8A49-8B26-E60EC7BC9D40}"/>
              </a:ext>
            </a:extLst>
          </p:cNvPr>
          <p:cNvSpPr txBox="1"/>
          <p:nvPr/>
        </p:nvSpPr>
        <p:spPr>
          <a:xfrm>
            <a:off x="1620145" y="519175"/>
            <a:ext cx="46586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Used: larger RT difference between 50% and 100% coherence level. </a:t>
            </a:r>
          </a:p>
          <a:p>
            <a:r>
              <a:rPr lang="en-US" sz="1100" dirty="0"/>
              <a:t>(see the sub-group graphs marked with ‘*’)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4FC7E-3598-3E43-96FE-146BAA8420E5}"/>
              </a:ext>
            </a:extLst>
          </p:cNvPr>
          <p:cNvSpPr txBox="1"/>
          <p:nvPr/>
        </p:nvSpPr>
        <p:spPr>
          <a:xfrm>
            <a:off x="11267372" y="2927994"/>
            <a:ext cx="6815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Not.: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281C68-06C5-A745-9CA1-761D2A37C78B}"/>
              </a:ext>
            </a:extLst>
          </p:cNvPr>
          <p:cNvSpPr txBox="1"/>
          <p:nvPr/>
        </p:nvSpPr>
        <p:spPr>
          <a:xfrm>
            <a:off x="11267372" y="5498674"/>
            <a:ext cx="785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Used.: 16</a:t>
            </a:r>
          </a:p>
        </p:txBody>
      </p:sp>
    </p:spTree>
    <p:extLst>
      <p:ext uri="{BB962C8B-B14F-4D97-AF65-F5344CB8AC3E}">
        <p14:creationId xmlns:p14="http://schemas.microsoft.com/office/powerpoint/2010/main" val="3951604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EE7480-05C8-5344-AB4B-8263B1163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833"/>
            <a:ext cx="12192000" cy="512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86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3B3C4-D309-3145-A1B5-4328BF240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766"/>
            <a:ext cx="12192000" cy="50884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5EFBAC-7207-4044-837D-6614067684B7}"/>
              </a:ext>
            </a:extLst>
          </p:cNvPr>
          <p:cNvSpPr txBox="1"/>
          <p:nvPr/>
        </p:nvSpPr>
        <p:spPr>
          <a:xfrm>
            <a:off x="754840" y="564596"/>
            <a:ext cx="48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53130-B8C8-EE4F-B74C-B6400FB8B306}"/>
              </a:ext>
            </a:extLst>
          </p:cNvPr>
          <p:cNvSpPr txBox="1"/>
          <p:nvPr/>
        </p:nvSpPr>
        <p:spPr>
          <a:xfrm>
            <a:off x="1577186" y="618457"/>
            <a:ext cx="40382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The cue is used at the 8-distractor level when it is available </a:t>
            </a:r>
          </a:p>
        </p:txBody>
      </p:sp>
    </p:spTree>
    <p:extLst>
      <p:ext uri="{BB962C8B-B14F-4D97-AF65-F5344CB8AC3E}">
        <p14:creationId xmlns:p14="http://schemas.microsoft.com/office/powerpoint/2010/main" val="3213330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E52985-9809-3C4F-A10C-0F418FD3F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066"/>
            <a:ext cx="12192000" cy="511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58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538B97-7AA5-0F4E-AD80-408800FF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600"/>
            <a:ext cx="12192000" cy="5130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2741AA-C3CF-0348-BF60-478DC4318725}"/>
              </a:ext>
            </a:extLst>
          </p:cNvPr>
          <p:cNvSpPr txBox="1"/>
          <p:nvPr/>
        </p:nvSpPr>
        <p:spPr>
          <a:xfrm>
            <a:off x="791662" y="441858"/>
            <a:ext cx="48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</a:t>
            </a:r>
          </a:p>
        </p:txBody>
      </p:sp>
    </p:spTree>
    <p:extLst>
      <p:ext uri="{BB962C8B-B14F-4D97-AF65-F5344CB8AC3E}">
        <p14:creationId xmlns:p14="http://schemas.microsoft.com/office/powerpoint/2010/main" val="2624963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F3F33F-CE90-6F43-8067-0C4D55D52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533"/>
            <a:ext cx="12192000" cy="509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52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053F1C-04BF-6642-B639-85A704062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12192000" cy="50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E71B0-3177-8D49-A2E7-D57AD0534AB3}"/>
              </a:ext>
            </a:extLst>
          </p:cNvPr>
          <p:cNvSpPr txBox="1"/>
          <p:nvPr/>
        </p:nvSpPr>
        <p:spPr>
          <a:xfrm>
            <a:off x="1043275" y="564596"/>
            <a:ext cx="48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</a:t>
            </a:r>
          </a:p>
        </p:txBody>
      </p:sp>
    </p:spTree>
    <p:extLst>
      <p:ext uri="{BB962C8B-B14F-4D97-AF65-F5344CB8AC3E}">
        <p14:creationId xmlns:p14="http://schemas.microsoft.com/office/powerpoint/2010/main" val="3121592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E6C81E-E6A7-E241-84AC-885989898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0"/>
            <a:ext cx="9629776" cy="3548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F9261-3DAF-AB45-A78B-12440E552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7" y="3619493"/>
            <a:ext cx="9615488" cy="3398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0A1E93-80F7-FA46-9C40-2E8569F049BB}"/>
              </a:ext>
            </a:extLst>
          </p:cNvPr>
          <p:cNvSpPr txBox="1"/>
          <p:nvPr/>
        </p:nvSpPr>
        <p:spPr>
          <a:xfrm>
            <a:off x="9579721" y="5210240"/>
            <a:ext cx="22870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distractor  F(1.05, 19.88) = 157.07, </a:t>
            </a:r>
            <a:r>
              <a:rPr lang="en-US" sz="1100" i="1" dirty="0"/>
              <a:t>p</a:t>
            </a:r>
            <a:r>
              <a:rPr lang="en-US" sz="1100" dirty="0"/>
              <a:t>&lt;0.001</a:t>
            </a:r>
          </a:p>
          <a:p>
            <a:endParaRPr lang="en-US" sz="1100" dirty="0"/>
          </a:p>
          <a:p>
            <a:r>
              <a:rPr lang="en-US" sz="1100" dirty="0"/>
              <a:t>coherence  F(2, 38) = 24.33, </a:t>
            </a:r>
            <a:r>
              <a:rPr lang="en-US" sz="1100" i="1" dirty="0"/>
              <a:t>p</a:t>
            </a:r>
            <a:r>
              <a:rPr lang="en-US" sz="1100" dirty="0"/>
              <a:t>&lt;0.001</a:t>
            </a:r>
          </a:p>
          <a:p>
            <a:endParaRPr lang="en-US" sz="1100" dirty="0"/>
          </a:p>
          <a:p>
            <a:r>
              <a:rPr lang="en-US" sz="1100" dirty="0"/>
              <a:t>distractor* coherence F(4, 76) = 11.57, </a:t>
            </a:r>
            <a:r>
              <a:rPr lang="en-US" sz="1100" i="1" dirty="0"/>
              <a:t>p</a:t>
            </a:r>
            <a:r>
              <a:rPr lang="en-US" sz="1100" dirty="0"/>
              <a:t>&lt;0.001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80D0B-90DF-844E-8FD9-F0224457865B}"/>
              </a:ext>
            </a:extLst>
          </p:cNvPr>
          <p:cNvSpPr txBox="1"/>
          <p:nvPr/>
        </p:nvSpPr>
        <p:spPr>
          <a:xfrm>
            <a:off x="9610406" y="2012354"/>
            <a:ext cx="22563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distractor</a:t>
            </a:r>
            <a:r>
              <a:rPr lang="zh-CN" altLang="en-US" sz="1100" dirty="0"/>
              <a:t> </a:t>
            </a:r>
            <a:r>
              <a:rPr lang="en-US" altLang="zh-CN" sz="1100" dirty="0"/>
              <a:t>F(1.07,</a:t>
            </a:r>
            <a:r>
              <a:rPr lang="zh-CN" altLang="en-US" sz="1100" dirty="0"/>
              <a:t> </a:t>
            </a:r>
            <a:r>
              <a:rPr lang="en-US" altLang="zh-CN" sz="1100" dirty="0"/>
              <a:t>37.28)</a:t>
            </a:r>
            <a:r>
              <a:rPr lang="zh-CN" altLang="en-US" sz="1100" dirty="0"/>
              <a:t> </a:t>
            </a:r>
            <a:r>
              <a:rPr lang="en-US" altLang="zh-CN" sz="1100" dirty="0"/>
              <a:t>=</a:t>
            </a:r>
            <a:r>
              <a:rPr lang="zh-CN" altLang="en-US" sz="1100" dirty="0"/>
              <a:t> </a:t>
            </a:r>
            <a:r>
              <a:rPr lang="en-US" altLang="zh-CN" sz="1100" dirty="0"/>
              <a:t>249.16,</a:t>
            </a:r>
            <a:r>
              <a:rPr lang="zh-CN" altLang="en-US" sz="1100" dirty="0"/>
              <a:t> </a:t>
            </a:r>
            <a:r>
              <a:rPr lang="en-US" altLang="zh-CN" sz="1100" i="1" dirty="0"/>
              <a:t>p</a:t>
            </a:r>
            <a:r>
              <a:rPr lang="en-US" altLang="zh-CN" sz="1100" dirty="0"/>
              <a:t>&lt;0.001</a:t>
            </a:r>
          </a:p>
          <a:p>
            <a:endParaRPr lang="en-US" altLang="zh-CN" sz="1100" dirty="0"/>
          </a:p>
          <a:p>
            <a:r>
              <a:rPr lang="en-US" altLang="zh-CN" sz="1100" dirty="0"/>
              <a:t>coherence</a:t>
            </a:r>
            <a:r>
              <a:rPr lang="zh-CN" altLang="en-US" sz="1100" dirty="0"/>
              <a:t> </a:t>
            </a:r>
            <a:r>
              <a:rPr lang="en-US" altLang="zh-CN" sz="1100" dirty="0"/>
              <a:t>F(2,</a:t>
            </a:r>
            <a:r>
              <a:rPr lang="zh-CN" altLang="en-US" sz="1100" dirty="0"/>
              <a:t> </a:t>
            </a:r>
            <a:r>
              <a:rPr lang="en-US" altLang="zh-CN" sz="1100" dirty="0"/>
              <a:t>70)</a:t>
            </a:r>
            <a:r>
              <a:rPr lang="zh-CN" altLang="en-US" sz="1100" dirty="0"/>
              <a:t> </a:t>
            </a:r>
            <a:r>
              <a:rPr lang="en-US" altLang="zh-CN" sz="1100" dirty="0"/>
              <a:t>=</a:t>
            </a:r>
            <a:r>
              <a:rPr lang="zh-CN" altLang="en-US" sz="1100" dirty="0"/>
              <a:t> </a:t>
            </a:r>
            <a:r>
              <a:rPr lang="en-US" altLang="zh-CN" sz="1100" dirty="0"/>
              <a:t>34.16,</a:t>
            </a:r>
            <a:r>
              <a:rPr lang="zh-CN" altLang="en-US" sz="1100" dirty="0"/>
              <a:t> </a:t>
            </a:r>
            <a:r>
              <a:rPr lang="en-US" altLang="zh-CN" sz="1100" i="1" dirty="0"/>
              <a:t>p</a:t>
            </a:r>
            <a:r>
              <a:rPr lang="en-US" altLang="zh-CN" sz="1100" dirty="0"/>
              <a:t>&lt;0.001</a:t>
            </a:r>
          </a:p>
          <a:p>
            <a:endParaRPr lang="en-US" altLang="zh-CN" sz="1100" dirty="0"/>
          </a:p>
          <a:p>
            <a:r>
              <a:rPr lang="en-US" altLang="zh-CN" sz="1100" dirty="0"/>
              <a:t>distractor</a:t>
            </a:r>
            <a:r>
              <a:rPr lang="zh-CN" altLang="en-US" sz="1100" dirty="0"/>
              <a:t>*</a:t>
            </a:r>
            <a:r>
              <a:rPr lang="en-US" altLang="zh-CN" sz="1100" dirty="0"/>
              <a:t>coherence</a:t>
            </a:r>
            <a:r>
              <a:rPr lang="zh-CN" altLang="en-US" sz="1100" dirty="0"/>
              <a:t> </a:t>
            </a:r>
            <a:r>
              <a:rPr lang="en-US" altLang="zh-CN" sz="1100" dirty="0"/>
              <a:t>F(2.95,</a:t>
            </a:r>
            <a:r>
              <a:rPr lang="zh-CN" altLang="en-US" sz="1100" dirty="0"/>
              <a:t> </a:t>
            </a:r>
            <a:r>
              <a:rPr lang="en-US" altLang="zh-CN" sz="1100" dirty="0"/>
              <a:t>103.09)</a:t>
            </a:r>
            <a:r>
              <a:rPr lang="zh-CN" altLang="en-US" sz="1100" dirty="0"/>
              <a:t> </a:t>
            </a:r>
            <a:r>
              <a:rPr lang="en-US" altLang="zh-CN" sz="1100" dirty="0"/>
              <a:t>=</a:t>
            </a:r>
            <a:r>
              <a:rPr lang="zh-CN" altLang="en-US" sz="1100" dirty="0"/>
              <a:t> </a:t>
            </a:r>
            <a:r>
              <a:rPr lang="en-US" altLang="zh-CN" sz="1100" dirty="0"/>
              <a:t>9.89,</a:t>
            </a:r>
            <a:r>
              <a:rPr lang="zh-CN" altLang="en-US" sz="1100" dirty="0"/>
              <a:t> </a:t>
            </a:r>
            <a:r>
              <a:rPr lang="en-US" altLang="zh-CN" sz="1100" i="1" dirty="0"/>
              <a:t>p&lt;</a:t>
            </a:r>
            <a:r>
              <a:rPr lang="en-US" altLang="zh-CN" sz="1100" dirty="0"/>
              <a:t>0.001</a:t>
            </a:r>
            <a:r>
              <a:rPr lang="zh-CN" altLang="en-US" sz="1100" dirty="0"/>
              <a:t>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06404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6B81D7-34B0-6B46-9698-32DA2D6E8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300"/>
            <a:ext cx="12192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2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3B2ADA-F00F-094C-9169-CF7CD2A56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374" y="1263404"/>
            <a:ext cx="8247189" cy="3115075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7200" dirty="0">
                <a:solidFill>
                  <a:schemeClr val="accent1"/>
                </a:solidFill>
              </a:rPr>
              <a:t>*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D9137-2C4B-8D49-973B-25843FECE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7374" y="4560432"/>
            <a:ext cx="8300202" cy="1228171"/>
          </a:xfrm>
        </p:spPr>
        <p:txBody>
          <a:bodyPr vert="horz" lIns="91440" tIns="0" rIns="91440" bIns="45720" rtlCol="0">
            <a:normAutofit fontScale="92500" lnSpcReduction="10000"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</a:rPr>
              <a:t>- Noticed and Used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</a:rPr>
              <a:t>- Noticed but not used</a:t>
            </a:r>
          </a:p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</a:rPr>
              <a:t>- Not noticed and not used </a:t>
            </a: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32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F343E1-6CE1-994B-B5C8-D63019654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0833"/>
            <a:ext cx="12192000" cy="5376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81B56B-C605-D648-A39C-1DD36FC148B8}"/>
              </a:ext>
            </a:extLst>
          </p:cNvPr>
          <p:cNvSpPr txBox="1"/>
          <p:nvPr/>
        </p:nvSpPr>
        <p:spPr>
          <a:xfrm>
            <a:off x="671513" y="428625"/>
            <a:ext cx="48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</a:t>
            </a:r>
          </a:p>
        </p:txBody>
      </p:sp>
    </p:spTree>
    <p:extLst>
      <p:ext uri="{BB962C8B-B14F-4D97-AF65-F5344CB8AC3E}">
        <p14:creationId xmlns:p14="http://schemas.microsoft.com/office/powerpoint/2010/main" val="1617437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A64A3-6A98-B54C-A27A-E412258D9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3900"/>
            <a:ext cx="12192000" cy="5410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6C1DFA-F16D-D44E-B0AF-E3363E7F2FEC}"/>
              </a:ext>
            </a:extLst>
          </p:cNvPr>
          <p:cNvSpPr txBox="1"/>
          <p:nvPr/>
        </p:nvSpPr>
        <p:spPr>
          <a:xfrm>
            <a:off x="600075" y="485775"/>
            <a:ext cx="48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</a:t>
            </a:r>
          </a:p>
        </p:txBody>
      </p:sp>
    </p:spTree>
    <p:extLst>
      <p:ext uri="{BB962C8B-B14F-4D97-AF65-F5344CB8AC3E}">
        <p14:creationId xmlns:p14="http://schemas.microsoft.com/office/powerpoint/2010/main" val="503945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D0CB6-9E5C-394F-8FFB-E3195EC66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433"/>
            <a:ext cx="12192000" cy="542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6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EF2317-1B25-E34F-8BD2-2A325D6BE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600"/>
            <a:ext cx="121920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82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6463A-4D35-D542-B526-66A53EDF9458}"/>
              </a:ext>
            </a:extLst>
          </p:cNvPr>
          <p:cNvSpPr txBox="1"/>
          <p:nvPr/>
        </p:nvSpPr>
        <p:spPr>
          <a:xfrm>
            <a:off x="61332" y="55756"/>
            <a:ext cx="6139758" cy="606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**</a:t>
            </a:r>
            <a:r>
              <a:rPr lang="en-US" altLang="zh-CN" dirty="0"/>
              <a:t>Noticed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not: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u="sng" dirty="0"/>
              <a:t>50%</a:t>
            </a:r>
            <a:r>
              <a:rPr lang="zh-CN" altLang="en-US" sz="1600" u="sng" dirty="0"/>
              <a:t> </a:t>
            </a:r>
            <a:r>
              <a:rPr lang="en-US" altLang="zh-CN" sz="1600" u="sng" dirty="0"/>
              <a:t>benefit</a:t>
            </a:r>
            <a:r>
              <a:rPr lang="zh-CN" altLang="en-US" sz="1600" u="sng" dirty="0"/>
              <a:t> </a:t>
            </a:r>
            <a:r>
              <a:rPr lang="en-US" altLang="zh-CN" sz="1600" u="sng" dirty="0"/>
              <a:t>index</a:t>
            </a:r>
            <a:r>
              <a:rPr lang="zh-CN" altLang="en-US" sz="1600" u="sng" dirty="0"/>
              <a:t> </a:t>
            </a:r>
            <a:r>
              <a:rPr lang="en-US" altLang="zh-CN" sz="1600" u="sng" dirty="0"/>
              <a:t>(2-way)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r>
              <a:rPr lang="zh-CN" altLang="en-US" sz="1600" dirty="0"/>
              <a:t>     </a:t>
            </a:r>
            <a:r>
              <a:rPr lang="en-US" altLang="zh-CN" sz="1600" dirty="0"/>
              <a:t>distractor</a:t>
            </a:r>
            <a:r>
              <a:rPr lang="zh-CN" altLang="en-US" sz="1600" dirty="0"/>
              <a:t> </a:t>
            </a:r>
            <a:r>
              <a:rPr lang="en-US" altLang="zh-CN" sz="1600" dirty="0"/>
              <a:t>F(1.72,</a:t>
            </a:r>
            <a:r>
              <a:rPr lang="zh-CN" altLang="en-US" sz="1600" dirty="0"/>
              <a:t> </a:t>
            </a:r>
            <a:r>
              <a:rPr lang="en-US" altLang="zh-CN" sz="1600" dirty="0"/>
              <a:t>56.63)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3.95,</a:t>
            </a:r>
            <a:r>
              <a:rPr lang="zh-CN" altLang="en-US" sz="1600" dirty="0"/>
              <a:t> </a:t>
            </a:r>
            <a:r>
              <a:rPr lang="en-US" altLang="zh-CN" sz="1600" i="1" dirty="0"/>
              <a:t>p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0.03</a:t>
            </a:r>
          </a:p>
          <a:p>
            <a:r>
              <a:rPr lang="zh-CN" altLang="en-US" sz="1600" dirty="0"/>
              <a:t>     </a:t>
            </a:r>
            <a:r>
              <a:rPr lang="en-US" altLang="zh-CN" sz="1600" dirty="0"/>
              <a:t>distractor</a:t>
            </a:r>
            <a:r>
              <a:rPr lang="zh-CN" altLang="en-US" sz="1600" dirty="0"/>
              <a:t>*</a:t>
            </a:r>
            <a:r>
              <a:rPr lang="en-US" altLang="zh-CN" sz="1600" dirty="0"/>
              <a:t>Notice</a:t>
            </a:r>
            <a:r>
              <a:rPr lang="zh-CN" altLang="en-US" sz="1600" dirty="0"/>
              <a:t> </a:t>
            </a:r>
            <a:r>
              <a:rPr lang="en-US" altLang="zh-CN" sz="1600" dirty="0"/>
              <a:t>F(3.34,</a:t>
            </a:r>
            <a:r>
              <a:rPr lang="zh-CN" altLang="en-US" sz="1600" dirty="0"/>
              <a:t> </a:t>
            </a:r>
            <a:r>
              <a:rPr lang="en-US" altLang="zh-CN" sz="1600" dirty="0"/>
              <a:t>56.63)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1.17,</a:t>
            </a:r>
            <a:r>
              <a:rPr lang="zh-CN" altLang="en-US" sz="1600" dirty="0"/>
              <a:t> </a:t>
            </a:r>
            <a:r>
              <a:rPr lang="en-US" altLang="zh-CN" sz="1600" i="1" dirty="0"/>
              <a:t>p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0.33</a:t>
            </a:r>
          </a:p>
          <a:p>
            <a:r>
              <a:rPr lang="zh-CN" altLang="en-US" sz="1600" dirty="0"/>
              <a:t>     </a:t>
            </a:r>
            <a:r>
              <a:rPr lang="en-US" altLang="zh-CN" sz="1600" dirty="0"/>
              <a:t>Notice</a:t>
            </a:r>
            <a:r>
              <a:rPr lang="zh-CN" altLang="en-US" sz="1600" dirty="0"/>
              <a:t> </a:t>
            </a:r>
            <a:r>
              <a:rPr lang="en-US" altLang="zh-CN" sz="1600" dirty="0"/>
              <a:t>F(2,</a:t>
            </a:r>
            <a:r>
              <a:rPr lang="zh-CN" altLang="en-US" sz="1600" dirty="0"/>
              <a:t> </a:t>
            </a:r>
            <a:r>
              <a:rPr lang="en-US" altLang="zh-CN" sz="1600" dirty="0"/>
              <a:t>33)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2.73,</a:t>
            </a:r>
            <a:r>
              <a:rPr lang="zh-CN" altLang="en-US" sz="1600" dirty="0"/>
              <a:t> </a:t>
            </a:r>
            <a:r>
              <a:rPr lang="en-US" altLang="zh-CN" sz="1600" i="1" dirty="0"/>
              <a:t>p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0.08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u="sng" dirty="0"/>
              <a:t>100%</a:t>
            </a:r>
            <a:r>
              <a:rPr lang="zh-CN" altLang="en-US" sz="1600" u="sng" dirty="0"/>
              <a:t> </a:t>
            </a:r>
            <a:r>
              <a:rPr lang="en-US" altLang="zh-CN" sz="1600" u="sng" dirty="0"/>
              <a:t>benefit</a:t>
            </a:r>
            <a:r>
              <a:rPr lang="zh-CN" altLang="en-US" sz="1600" u="sng" dirty="0"/>
              <a:t> </a:t>
            </a:r>
            <a:r>
              <a:rPr lang="en-US" altLang="zh-CN" sz="1600" u="sng" dirty="0"/>
              <a:t>index:</a:t>
            </a:r>
          </a:p>
          <a:p>
            <a:r>
              <a:rPr lang="zh-CN" altLang="en-US" sz="1600" dirty="0"/>
              <a:t>     </a:t>
            </a:r>
            <a:r>
              <a:rPr lang="en-US" altLang="zh-CN" sz="1600" dirty="0"/>
              <a:t>distractor</a:t>
            </a:r>
            <a:r>
              <a:rPr lang="zh-CN" altLang="en-US" sz="1600" dirty="0"/>
              <a:t> </a:t>
            </a:r>
            <a:r>
              <a:rPr lang="en-US" altLang="zh-CN" sz="1600" dirty="0"/>
              <a:t>F(1.74,</a:t>
            </a:r>
            <a:r>
              <a:rPr lang="zh-CN" altLang="en-US" sz="1600" dirty="0"/>
              <a:t> </a:t>
            </a:r>
            <a:r>
              <a:rPr lang="en-US" altLang="zh-CN" sz="1600" dirty="0"/>
              <a:t>57.54)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15.01,</a:t>
            </a:r>
            <a:r>
              <a:rPr lang="zh-CN" altLang="en-US" sz="1600" dirty="0"/>
              <a:t> </a:t>
            </a:r>
            <a:r>
              <a:rPr lang="en-US" altLang="zh-CN" sz="1600" i="1" dirty="0"/>
              <a:t>p&lt;</a:t>
            </a:r>
            <a:r>
              <a:rPr lang="en-US" altLang="zh-CN" sz="1600" dirty="0"/>
              <a:t>0.001</a:t>
            </a:r>
          </a:p>
          <a:p>
            <a:r>
              <a:rPr lang="zh-CN" altLang="en-US" sz="1600" dirty="0"/>
              <a:t>     </a:t>
            </a:r>
            <a:r>
              <a:rPr lang="en-US" altLang="zh-CN" sz="1600" dirty="0"/>
              <a:t>distractor</a:t>
            </a:r>
            <a:r>
              <a:rPr lang="zh-CN" altLang="en-US" sz="1600" dirty="0"/>
              <a:t>*</a:t>
            </a:r>
            <a:r>
              <a:rPr lang="en-US" altLang="zh-CN" sz="1600" dirty="0"/>
              <a:t>Notice</a:t>
            </a:r>
            <a:r>
              <a:rPr lang="zh-CN" altLang="en-US" sz="1600" dirty="0"/>
              <a:t> </a:t>
            </a:r>
            <a:r>
              <a:rPr lang="en-US" altLang="zh-CN" sz="1600" dirty="0"/>
              <a:t>F(3.49,</a:t>
            </a:r>
            <a:r>
              <a:rPr lang="zh-CN" altLang="en-US" sz="1600" dirty="0"/>
              <a:t> </a:t>
            </a:r>
            <a:r>
              <a:rPr lang="en-US" altLang="zh-CN" sz="1600" dirty="0"/>
              <a:t>57.54)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2.22,</a:t>
            </a:r>
            <a:r>
              <a:rPr lang="zh-CN" altLang="en-US" sz="1600" dirty="0"/>
              <a:t> </a:t>
            </a:r>
            <a:r>
              <a:rPr lang="en-US" altLang="zh-CN" sz="1600" i="1" dirty="0"/>
              <a:t>p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0.09</a:t>
            </a:r>
          </a:p>
          <a:p>
            <a:r>
              <a:rPr lang="zh-CN" altLang="en-US" sz="1600" dirty="0"/>
              <a:t>     </a:t>
            </a:r>
            <a:r>
              <a:rPr lang="en-US" altLang="zh-CN" sz="1600" dirty="0"/>
              <a:t>Notice</a:t>
            </a:r>
            <a:r>
              <a:rPr lang="zh-CN" altLang="en-US" sz="1600" dirty="0"/>
              <a:t> </a:t>
            </a:r>
            <a:r>
              <a:rPr lang="en-US" altLang="zh-CN" sz="1600" dirty="0"/>
              <a:t>F(2,</a:t>
            </a:r>
            <a:r>
              <a:rPr lang="zh-CN" altLang="en-US" sz="1600" dirty="0"/>
              <a:t> </a:t>
            </a:r>
            <a:r>
              <a:rPr lang="en-US" altLang="zh-CN" sz="1600" dirty="0"/>
              <a:t>33)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7.70,</a:t>
            </a:r>
            <a:r>
              <a:rPr lang="zh-CN" altLang="en-US" sz="1600" dirty="0"/>
              <a:t> </a:t>
            </a:r>
            <a:r>
              <a:rPr lang="en-US" altLang="zh-CN" sz="1600" i="1" dirty="0"/>
              <a:t>p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0.002</a:t>
            </a:r>
          </a:p>
          <a:p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u="sng" dirty="0"/>
              <a:t>RT</a:t>
            </a:r>
            <a:r>
              <a:rPr lang="zh-CN" altLang="en-US" sz="1600" u="sng" dirty="0"/>
              <a:t> </a:t>
            </a:r>
            <a:r>
              <a:rPr lang="en-US" altLang="zh-CN" sz="1600" u="sng" dirty="0"/>
              <a:t>(3-way):</a:t>
            </a:r>
          </a:p>
          <a:p>
            <a:r>
              <a:rPr lang="zh-CN" altLang="en-US" sz="1600" dirty="0"/>
              <a:t>     </a:t>
            </a:r>
            <a:r>
              <a:rPr lang="en-US" altLang="zh-CN" sz="1600" dirty="0"/>
              <a:t>coherence</a:t>
            </a:r>
            <a:r>
              <a:rPr lang="zh-CN" altLang="en-US" sz="1600" dirty="0"/>
              <a:t> </a:t>
            </a:r>
            <a:r>
              <a:rPr lang="en-US" altLang="zh-CN" sz="1600" dirty="0"/>
              <a:t>F(2,</a:t>
            </a:r>
            <a:r>
              <a:rPr lang="zh-CN" altLang="en-US" sz="1600" dirty="0"/>
              <a:t> </a:t>
            </a:r>
            <a:r>
              <a:rPr lang="en-US" altLang="zh-CN" sz="1600" dirty="0"/>
              <a:t>66)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34.91,</a:t>
            </a:r>
            <a:r>
              <a:rPr lang="zh-CN" altLang="en-US" sz="1600" dirty="0"/>
              <a:t> </a:t>
            </a:r>
            <a:r>
              <a:rPr lang="en-US" altLang="zh-CN" sz="1600" i="1" dirty="0"/>
              <a:t>p</a:t>
            </a:r>
            <a:r>
              <a:rPr lang="en-US" altLang="zh-CN" sz="1600" dirty="0"/>
              <a:t>&lt;0.001</a:t>
            </a:r>
          </a:p>
          <a:p>
            <a:r>
              <a:rPr lang="zh-CN" altLang="en-US" sz="1600" dirty="0"/>
              <a:t>     </a:t>
            </a:r>
            <a:r>
              <a:rPr lang="en-US" altLang="zh-CN" sz="1600" dirty="0"/>
              <a:t>coherence</a:t>
            </a:r>
            <a:r>
              <a:rPr lang="zh-CN" altLang="en-US" sz="1600" dirty="0"/>
              <a:t>*</a:t>
            </a:r>
            <a:r>
              <a:rPr lang="en-US" altLang="zh-CN" sz="1600" dirty="0"/>
              <a:t>Notice</a:t>
            </a:r>
            <a:r>
              <a:rPr lang="zh-CN" altLang="en-US" sz="1600" dirty="0"/>
              <a:t> </a:t>
            </a:r>
            <a:r>
              <a:rPr lang="en-US" altLang="zh-CN" sz="1600" dirty="0"/>
              <a:t>F(4,</a:t>
            </a:r>
            <a:r>
              <a:rPr lang="zh-CN" altLang="en-US" sz="1600" dirty="0"/>
              <a:t> </a:t>
            </a:r>
            <a:r>
              <a:rPr lang="en-US" altLang="zh-CN" sz="1600" dirty="0"/>
              <a:t>66)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5.80,</a:t>
            </a:r>
            <a:r>
              <a:rPr lang="zh-CN" altLang="en-US" sz="1600" dirty="0"/>
              <a:t> </a:t>
            </a:r>
            <a:r>
              <a:rPr lang="en-US" altLang="zh-CN" sz="1600" i="1" dirty="0"/>
              <a:t>p</a:t>
            </a:r>
            <a:r>
              <a:rPr lang="en-US" altLang="zh-CN" sz="1600" dirty="0"/>
              <a:t>&lt;0.001</a:t>
            </a:r>
          </a:p>
          <a:p>
            <a:endParaRPr lang="en-US" altLang="zh-CN" sz="1600" dirty="0"/>
          </a:p>
          <a:p>
            <a:r>
              <a:rPr lang="zh-CN" altLang="en-US" sz="1600" dirty="0"/>
              <a:t>     </a:t>
            </a:r>
            <a:r>
              <a:rPr lang="en-US" altLang="zh-CN" sz="1600" dirty="0"/>
              <a:t>distractor</a:t>
            </a:r>
            <a:r>
              <a:rPr lang="zh-CN" altLang="en-US" sz="1600" dirty="0"/>
              <a:t> </a:t>
            </a:r>
            <a:r>
              <a:rPr lang="en-US" altLang="zh-CN" sz="1600" dirty="0"/>
              <a:t>F(1.06,</a:t>
            </a:r>
            <a:r>
              <a:rPr lang="zh-CN" altLang="en-US" sz="1600" dirty="0"/>
              <a:t> </a:t>
            </a:r>
            <a:r>
              <a:rPr lang="en-US" altLang="zh-CN" sz="1600" dirty="0"/>
              <a:t>35.03)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228.42.</a:t>
            </a:r>
            <a:r>
              <a:rPr lang="zh-CN" altLang="en-US" sz="1600" dirty="0"/>
              <a:t> </a:t>
            </a:r>
            <a:r>
              <a:rPr lang="en-US" altLang="zh-CN" sz="1600" i="1" dirty="0"/>
              <a:t>p</a:t>
            </a:r>
            <a:r>
              <a:rPr lang="en-US" altLang="zh-CN" sz="1600" dirty="0"/>
              <a:t>&lt;0.001</a:t>
            </a:r>
          </a:p>
          <a:p>
            <a:r>
              <a:rPr lang="zh-CN" altLang="en-US" sz="1600" dirty="0"/>
              <a:t>     </a:t>
            </a:r>
            <a:r>
              <a:rPr lang="en-US" altLang="zh-CN" sz="1600" dirty="0"/>
              <a:t>distractor</a:t>
            </a:r>
            <a:r>
              <a:rPr lang="zh-CN" altLang="en-US" sz="1600" dirty="0"/>
              <a:t>*</a:t>
            </a:r>
            <a:r>
              <a:rPr lang="en-US" altLang="zh-CN" sz="1600" dirty="0"/>
              <a:t>Notice</a:t>
            </a:r>
            <a:r>
              <a:rPr lang="zh-CN" altLang="en-US" sz="1600" dirty="0"/>
              <a:t> </a:t>
            </a:r>
            <a:r>
              <a:rPr lang="en-US" altLang="zh-CN" sz="1600" dirty="0"/>
              <a:t>F(2.12,</a:t>
            </a:r>
            <a:r>
              <a:rPr lang="zh-CN" altLang="en-US" sz="1600" dirty="0"/>
              <a:t> </a:t>
            </a:r>
            <a:r>
              <a:rPr lang="en-US" altLang="zh-CN" sz="1600" dirty="0"/>
              <a:t>35.03)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0.32,</a:t>
            </a:r>
            <a:r>
              <a:rPr lang="zh-CN" altLang="en-US" sz="1600" dirty="0"/>
              <a:t> </a:t>
            </a:r>
            <a:r>
              <a:rPr lang="en-US" altLang="zh-CN" sz="1600" i="1" dirty="0"/>
              <a:t>p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0.74</a:t>
            </a:r>
          </a:p>
          <a:p>
            <a:r>
              <a:rPr lang="zh-CN" altLang="en-US" sz="1600" dirty="0"/>
              <a:t>     </a:t>
            </a:r>
            <a:endParaRPr lang="en-US" altLang="zh-CN" sz="1600" dirty="0"/>
          </a:p>
          <a:p>
            <a:r>
              <a:rPr lang="zh-CN" altLang="en-US" sz="1600" dirty="0"/>
              <a:t>     </a:t>
            </a:r>
            <a:r>
              <a:rPr lang="en-US" altLang="zh-CN" sz="1600" dirty="0"/>
              <a:t>coherence</a:t>
            </a:r>
            <a:r>
              <a:rPr lang="zh-CN" altLang="en-US" sz="1600" dirty="0"/>
              <a:t>*</a:t>
            </a:r>
            <a:r>
              <a:rPr lang="en-US" altLang="zh-CN" sz="1600" dirty="0"/>
              <a:t>distractor</a:t>
            </a:r>
            <a:r>
              <a:rPr lang="zh-CN" altLang="en-US" sz="1600" dirty="0"/>
              <a:t> </a:t>
            </a:r>
            <a:r>
              <a:rPr lang="en-US" altLang="zh-CN" sz="1600" dirty="0"/>
              <a:t>F(3.54,</a:t>
            </a:r>
            <a:r>
              <a:rPr lang="zh-CN" altLang="en-US" sz="1600" dirty="0"/>
              <a:t> </a:t>
            </a:r>
            <a:r>
              <a:rPr lang="en-US" altLang="zh-CN" sz="1600" dirty="0"/>
              <a:t>116.91)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8.13,</a:t>
            </a:r>
            <a:r>
              <a:rPr lang="zh-CN" altLang="en-US" sz="1600" dirty="0"/>
              <a:t> </a:t>
            </a:r>
            <a:r>
              <a:rPr lang="en-US" altLang="zh-CN" sz="1600" i="1" dirty="0"/>
              <a:t>p</a:t>
            </a:r>
            <a:r>
              <a:rPr lang="en-US" altLang="zh-CN" sz="1600" dirty="0"/>
              <a:t>&lt;0.001</a:t>
            </a:r>
          </a:p>
          <a:p>
            <a:r>
              <a:rPr lang="zh-CN" altLang="en-US" sz="1600" dirty="0"/>
              <a:t>     </a:t>
            </a:r>
            <a:r>
              <a:rPr lang="en-US" altLang="zh-CN" sz="1600" dirty="0"/>
              <a:t>coherence</a:t>
            </a:r>
            <a:r>
              <a:rPr lang="zh-CN" altLang="en-US" sz="1600" dirty="0"/>
              <a:t>*</a:t>
            </a:r>
            <a:r>
              <a:rPr lang="en-US" altLang="zh-CN" sz="1600" dirty="0"/>
              <a:t>distractor</a:t>
            </a:r>
            <a:r>
              <a:rPr lang="zh-CN" altLang="en-US" sz="1600" dirty="0"/>
              <a:t>*</a:t>
            </a:r>
            <a:r>
              <a:rPr lang="en-US" altLang="zh-CN" sz="1600" dirty="0"/>
              <a:t>Noticed</a:t>
            </a:r>
            <a:r>
              <a:rPr lang="zh-CN" altLang="en-US" sz="1600" dirty="0"/>
              <a:t> </a:t>
            </a:r>
            <a:r>
              <a:rPr lang="en-US" altLang="zh-CN" sz="1600" dirty="0"/>
              <a:t>F(7.09,</a:t>
            </a:r>
            <a:r>
              <a:rPr lang="zh-CN" altLang="en-US" sz="1600" dirty="0"/>
              <a:t> </a:t>
            </a:r>
            <a:r>
              <a:rPr lang="en-US" altLang="zh-CN" sz="1600" dirty="0"/>
              <a:t>116.91)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2.45,</a:t>
            </a:r>
            <a:r>
              <a:rPr lang="zh-CN" altLang="en-US" sz="1600" dirty="0"/>
              <a:t> </a:t>
            </a:r>
            <a:r>
              <a:rPr lang="en-US" altLang="zh-CN" sz="1600" i="1" dirty="0"/>
              <a:t>p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0.02</a:t>
            </a:r>
          </a:p>
          <a:p>
            <a:r>
              <a:rPr lang="zh-CN" altLang="en-US" sz="1600" dirty="0"/>
              <a:t>     </a:t>
            </a:r>
            <a:endParaRPr lang="en-US" altLang="zh-CN" sz="1600" dirty="0"/>
          </a:p>
          <a:p>
            <a:r>
              <a:rPr lang="zh-CN" altLang="en-US" sz="1600" dirty="0"/>
              <a:t>     </a:t>
            </a:r>
            <a:r>
              <a:rPr lang="en-US" altLang="zh-CN" sz="1600" dirty="0"/>
              <a:t>Notice</a:t>
            </a:r>
            <a:r>
              <a:rPr lang="zh-CN" altLang="en-US" sz="1600" dirty="0"/>
              <a:t> </a:t>
            </a:r>
            <a:r>
              <a:rPr lang="en-US" altLang="zh-CN" sz="1600" dirty="0"/>
              <a:t>F(2,</a:t>
            </a:r>
            <a:r>
              <a:rPr lang="zh-CN" altLang="en-US" sz="1600" dirty="0"/>
              <a:t> </a:t>
            </a:r>
            <a:r>
              <a:rPr lang="en-US" altLang="zh-CN" sz="1600" dirty="0"/>
              <a:t>33)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0.26,</a:t>
            </a:r>
            <a:r>
              <a:rPr lang="zh-CN" altLang="en-US" sz="1600" dirty="0"/>
              <a:t> </a:t>
            </a:r>
            <a:r>
              <a:rPr lang="en-US" altLang="zh-CN" sz="1600" i="1" dirty="0"/>
              <a:t>p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0.77</a:t>
            </a:r>
            <a:br>
              <a:rPr lang="en-US" altLang="zh-CN" sz="1600" dirty="0"/>
            </a:b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67E34F-31A4-0340-A508-3B2D7B7268CE}"/>
              </a:ext>
            </a:extLst>
          </p:cNvPr>
          <p:cNvSpPr txBox="1"/>
          <p:nvPr/>
        </p:nvSpPr>
        <p:spPr>
          <a:xfrm>
            <a:off x="5581185" y="646771"/>
            <a:ext cx="595220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u="sng" dirty="0"/>
              <a:t>Benefit</a:t>
            </a:r>
            <a:r>
              <a:rPr lang="zh-CN" altLang="en-US" sz="1600" u="sng" dirty="0"/>
              <a:t> </a:t>
            </a:r>
            <a:r>
              <a:rPr lang="en-US" altLang="zh-CN" sz="1600" u="sng" dirty="0"/>
              <a:t>index</a:t>
            </a:r>
            <a:r>
              <a:rPr lang="zh-CN" altLang="en-US" sz="1600" u="sng" dirty="0"/>
              <a:t> </a:t>
            </a:r>
            <a:r>
              <a:rPr lang="en-US" altLang="zh-CN" sz="1600" u="sng" dirty="0"/>
              <a:t>(50%</a:t>
            </a:r>
            <a:r>
              <a:rPr lang="zh-CN" altLang="en-US" sz="1600" u="sng" dirty="0"/>
              <a:t> </a:t>
            </a:r>
            <a:r>
              <a:rPr lang="en-US" altLang="zh-CN" sz="1600" u="sng" dirty="0"/>
              <a:t>+</a:t>
            </a:r>
            <a:r>
              <a:rPr lang="zh-CN" altLang="en-US" sz="1600" u="sng" dirty="0"/>
              <a:t> </a:t>
            </a:r>
            <a:r>
              <a:rPr lang="en-US" altLang="zh-CN" sz="1600" u="sng" dirty="0"/>
              <a:t>100%</a:t>
            </a:r>
            <a:r>
              <a:rPr lang="zh-CN" altLang="en-US" sz="1600" u="sng" dirty="0"/>
              <a:t> </a:t>
            </a:r>
            <a:r>
              <a:rPr lang="en-US" altLang="zh-CN" sz="1600" u="sng" dirty="0"/>
              <a:t>(3-way)</a:t>
            </a:r>
            <a:r>
              <a:rPr lang="zh-CN" altLang="en-US" sz="1600" u="sng" dirty="0"/>
              <a:t> </a:t>
            </a:r>
            <a:r>
              <a:rPr lang="en-US" altLang="zh-CN" sz="1600" u="sng" dirty="0"/>
              <a:t>):</a:t>
            </a:r>
          </a:p>
          <a:p>
            <a:r>
              <a:rPr lang="zh-CN" altLang="en-US" sz="1600" dirty="0"/>
              <a:t>     </a:t>
            </a:r>
            <a:r>
              <a:rPr lang="en-US" altLang="zh-CN" sz="1600" dirty="0"/>
              <a:t>coherence</a:t>
            </a:r>
            <a:r>
              <a:rPr lang="zh-CN" altLang="en-US" sz="1600" dirty="0"/>
              <a:t> </a:t>
            </a:r>
            <a:r>
              <a:rPr lang="en-US" altLang="zh-CN" sz="1600" dirty="0"/>
              <a:t>F(1,</a:t>
            </a:r>
            <a:r>
              <a:rPr lang="zh-CN" altLang="en-US" sz="1600" dirty="0"/>
              <a:t> </a:t>
            </a:r>
            <a:r>
              <a:rPr lang="en-US" altLang="zh-CN" sz="1600" dirty="0"/>
              <a:t>33)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18.10,</a:t>
            </a:r>
            <a:r>
              <a:rPr lang="zh-CN" altLang="en-US" sz="1600" dirty="0"/>
              <a:t> </a:t>
            </a:r>
            <a:r>
              <a:rPr lang="en-US" altLang="zh-CN" sz="1600" dirty="0"/>
              <a:t>p&lt;0.001</a:t>
            </a:r>
          </a:p>
          <a:p>
            <a:r>
              <a:rPr lang="zh-CN" altLang="en-US" sz="1600" dirty="0"/>
              <a:t>     </a:t>
            </a:r>
            <a:r>
              <a:rPr lang="en-US" altLang="zh-CN" sz="1600" dirty="0"/>
              <a:t>coherence</a:t>
            </a:r>
            <a:r>
              <a:rPr lang="zh-CN" altLang="en-US" sz="1600" dirty="0"/>
              <a:t>*</a:t>
            </a:r>
            <a:r>
              <a:rPr lang="en-US" altLang="zh-CN" sz="1600" dirty="0"/>
              <a:t>Notice</a:t>
            </a:r>
            <a:r>
              <a:rPr lang="zh-CN" altLang="en-US" sz="1600" dirty="0"/>
              <a:t> </a:t>
            </a:r>
            <a:r>
              <a:rPr lang="en-US" altLang="zh-CN" sz="1600" dirty="0"/>
              <a:t>F(2,</a:t>
            </a:r>
            <a:r>
              <a:rPr lang="zh-CN" altLang="en-US" sz="1600" dirty="0"/>
              <a:t> </a:t>
            </a:r>
            <a:r>
              <a:rPr lang="en-US" altLang="zh-CN" sz="1600" dirty="0"/>
              <a:t>33)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8.68,</a:t>
            </a:r>
            <a:r>
              <a:rPr lang="zh-CN" altLang="en-US" sz="1600" dirty="0"/>
              <a:t> </a:t>
            </a:r>
            <a:r>
              <a:rPr lang="en-US" altLang="zh-CN" sz="1600" dirty="0"/>
              <a:t>p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0.001</a:t>
            </a:r>
          </a:p>
          <a:p>
            <a:endParaRPr lang="en-US" sz="1600" dirty="0"/>
          </a:p>
          <a:p>
            <a:r>
              <a:rPr lang="zh-CN" altLang="en-US" sz="1600" dirty="0"/>
              <a:t>     </a:t>
            </a:r>
            <a:r>
              <a:rPr lang="en-US" altLang="zh-CN" sz="1600" dirty="0"/>
              <a:t>distractor</a:t>
            </a:r>
            <a:r>
              <a:rPr lang="zh-CN" altLang="en-US" sz="1600" dirty="0"/>
              <a:t> </a:t>
            </a:r>
            <a:r>
              <a:rPr lang="en-US" altLang="zh-CN" sz="1600" dirty="0"/>
              <a:t>F(1.77,</a:t>
            </a:r>
            <a:r>
              <a:rPr lang="zh-CN" altLang="en-US" sz="1600" dirty="0"/>
              <a:t> </a:t>
            </a:r>
            <a:r>
              <a:rPr lang="en-US" altLang="zh-CN" sz="1600" dirty="0"/>
              <a:t>58.36)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11.64,</a:t>
            </a:r>
            <a:r>
              <a:rPr lang="zh-CN" altLang="en-US" sz="1600" dirty="0"/>
              <a:t> </a:t>
            </a:r>
            <a:r>
              <a:rPr lang="en-US" altLang="zh-CN" sz="1600" dirty="0"/>
              <a:t>p&lt;0.001</a:t>
            </a:r>
          </a:p>
          <a:p>
            <a:r>
              <a:rPr lang="zh-CN" altLang="en-US" sz="1600" dirty="0"/>
              <a:t>     </a:t>
            </a:r>
            <a:r>
              <a:rPr lang="en-US" altLang="zh-CN" sz="1600" dirty="0"/>
              <a:t>distractor</a:t>
            </a:r>
            <a:r>
              <a:rPr lang="zh-CN" altLang="en-US" sz="1600" dirty="0"/>
              <a:t>*</a:t>
            </a:r>
            <a:r>
              <a:rPr lang="en-US" altLang="zh-CN" sz="1600" dirty="0"/>
              <a:t>Notice</a:t>
            </a:r>
            <a:r>
              <a:rPr lang="zh-CN" altLang="en-US" sz="1600" dirty="0"/>
              <a:t> </a:t>
            </a:r>
            <a:r>
              <a:rPr lang="en-US" altLang="zh-CN" sz="1600" dirty="0"/>
              <a:t>F(3.54,</a:t>
            </a:r>
            <a:r>
              <a:rPr lang="zh-CN" altLang="en-US" sz="1600" dirty="0"/>
              <a:t> </a:t>
            </a:r>
            <a:r>
              <a:rPr lang="en-US" altLang="zh-CN" sz="1600" dirty="0"/>
              <a:t>58.36)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0.94,</a:t>
            </a:r>
            <a:r>
              <a:rPr lang="zh-CN" altLang="en-US" sz="1600" dirty="0"/>
              <a:t> </a:t>
            </a:r>
            <a:r>
              <a:rPr lang="en-US" altLang="zh-CN" sz="1600" dirty="0"/>
              <a:t>p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0.44</a:t>
            </a:r>
          </a:p>
          <a:p>
            <a:endParaRPr lang="en-US" sz="1600" dirty="0"/>
          </a:p>
          <a:p>
            <a:r>
              <a:rPr lang="zh-CN" altLang="en-US" sz="1600" dirty="0"/>
              <a:t>     </a:t>
            </a:r>
            <a:r>
              <a:rPr lang="en-US" altLang="zh-CN" sz="1600" dirty="0"/>
              <a:t>coherence</a:t>
            </a:r>
            <a:r>
              <a:rPr lang="zh-CN" altLang="en-US" sz="1600" dirty="0"/>
              <a:t>*</a:t>
            </a:r>
            <a:r>
              <a:rPr lang="en-US" altLang="zh-CN" sz="1600" dirty="0"/>
              <a:t>distractor</a:t>
            </a:r>
            <a:r>
              <a:rPr lang="zh-CN" altLang="en-US" sz="1600" dirty="0"/>
              <a:t> </a:t>
            </a:r>
            <a:r>
              <a:rPr lang="en-US" altLang="zh-CN" sz="1600" dirty="0"/>
              <a:t>F(1.61,</a:t>
            </a:r>
            <a:r>
              <a:rPr lang="zh-CN" altLang="en-US" sz="1600" dirty="0"/>
              <a:t> </a:t>
            </a:r>
            <a:r>
              <a:rPr lang="en-US" altLang="zh-CN" sz="1600" dirty="0"/>
              <a:t>53.25)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5.07,</a:t>
            </a:r>
            <a:r>
              <a:rPr lang="zh-CN" altLang="en-US" sz="1600" dirty="0"/>
              <a:t> </a:t>
            </a:r>
            <a:r>
              <a:rPr lang="en-US" altLang="zh-CN" sz="1600" dirty="0"/>
              <a:t>p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0.02</a:t>
            </a:r>
          </a:p>
          <a:p>
            <a:r>
              <a:rPr lang="zh-CN" altLang="en-US" sz="1600" dirty="0"/>
              <a:t>     </a:t>
            </a:r>
            <a:r>
              <a:rPr lang="en-US" altLang="zh-CN" sz="1600" dirty="0"/>
              <a:t>coherence</a:t>
            </a:r>
            <a:r>
              <a:rPr lang="zh-CN" altLang="en-US" sz="1600" dirty="0"/>
              <a:t>*</a:t>
            </a:r>
            <a:r>
              <a:rPr lang="en-US" altLang="zh-CN" sz="1600" dirty="0"/>
              <a:t>distractor</a:t>
            </a:r>
            <a:r>
              <a:rPr lang="zh-CN" altLang="en-US" sz="1600" dirty="0"/>
              <a:t>*</a:t>
            </a:r>
            <a:r>
              <a:rPr lang="en-US" altLang="zh-CN" sz="1600" dirty="0"/>
              <a:t>Notice</a:t>
            </a:r>
            <a:r>
              <a:rPr lang="zh-CN" altLang="en-US" sz="1600" dirty="0"/>
              <a:t> </a:t>
            </a:r>
            <a:r>
              <a:rPr lang="en-US" altLang="zh-CN" sz="1600" dirty="0"/>
              <a:t>F(3.23,</a:t>
            </a:r>
            <a:r>
              <a:rPr lang="zh-CN" altLang="en-US" sz="1600" dirty="0"/>
              <a:t> </a:t>
            </a:r>
            <a:r>
              <a:rPr lang="en-US" altLang="zh-CN" sz="1600" dirty="0"/>
              <a:t>53.25)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3.76,</a:t>
            </a:r>
            <a:r>
              <a:rPr lang="zh-CN" altLang="en-US" sz="1600" dirty="0"/>
              <a:t> </a:t>
            </a:r>
            <a:r>
              <a:rPr lang="en-US" altLang="zh-CN" sz="1600" dirty="0"/>
              <a:t>p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0.01</a:t>
            </a:r>
          </a:p>
          <a:p>
            <a:endParaRPr lang="en-US" sz="1600" dirty="0"/>
          </a:p>
          <a:p>
            <a:r>
              <a:rPr lang="zh-CN" altLang="en-US" sz="1600" dirty="0"/>
              <a:t>     </a:t>
            </a:r>
            <a:r>
              <a:rPr lang="en-US" altLang="zh-CN" sz="1600" dirty="0"/>
              <a:t>Notice</a:t>
            </a:r>
            <a:r>
              <a:rPr lang="zh-CN" altLang="en-US" sz="1600" dirty="0"/>
              <a:t> </a:t>
            </a:r>
            <a:r>
              <a:rPr lang="en-US" altLang="zh-CN" sz="1600" dirty="0"/>
              <a:t>F(2,</a:t>
            </a:r>
            <a:r>
              <a:rPr lang="zh-CN" altLang="en-US" sz="1600" dirty="0"/>
              <a:t> </a:t>
            </a:r>
            <a:r>
              <a:rPr lang="en-US" altLang="zh-CN" sz="1600" dirty="0"/>
              <a:t>33)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4.72,</a:t>
            </a:r>
            <a:r>
              <a:rPr lang="zh-CN" altLang="en-US" sz="1600" dirty="0"/>
              <a:t> </a:t>
            </a:r>
            <a:r>
              <a:rPr lang="en-US" altLang="zh-CN" sz="1600" dirty="0"/>
              <a:t>p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0.02.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10805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37FB94-0CB2-2A45-AB93-F3668C702F0D}"/>
              </a:ext>
            </a:extLst>
          </p:cNvPr>
          <p:cNvSpPr txBox="1"/>
          <p:nvPr/>
        </p:nvSpPr>
        <p:spPr>
          <a:xfrm>
            <a:off x="195146" y="195146"/>
            <a:ext cx="264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AQ</a:t>
            </a:r>
            <a:r>
              <a:rPr lang="zh-CN" altLang="en-US"/>
              <a:t> </a:t>
            </a:r>
            <a:r>
              <a:rPr lang="en-US" altLang="zh-CN"/>
              <a:t>Correlations</a:t>
            </a:r>
            <a:r>
              <a:rPr lang="zh-CN" altLang="en-US"/>
              <a:t> </a:t>
            </a:r>
            <a:r>
              <a:rPr lang="en-US" altLang="zh-CN"/>
              <a:t>Races:</a:t>
            </a:r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6E2356-3B1B-A94C-B73A-C16390103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1332" y="901967"/>
            <a:ext cx="12192000" cy="49614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4B529C-E5D3-3947-8D13-E986A5593AD2}"/>
              </a:ext>
            </a:extLst>
          </p:cNvPr>
          <p:cNvSpPr txBox="1"/>
          <p:nvPr/>
        </p:nvSpPr>
        <p:spPr>
          <a:xfrm>
            <a:off x="10555087" y="2265286"/>
            <a:ext cx="1467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r(12)</a:t>
            </a:r>
            <a:r>
              <a:rPr lang="zh-CN" altLang="en-US" sz="1100" dirty="0"/>
              <a:t> </a:t>
            </a:r>
            <a:r>
              <a:rPr lang="en-US" altLang="zh-CN" sz="1100" dirty="0"/>
              <a:t>=</a:t>
            </a:r>
            <a:r>
              <a:rPr lang="zh-CN" altLang="en-US" sz="1100" dirty="0"/>
              <a:t> </a:t>
            </a:r>
            <a:r>
              <a:rPr lang="en-US" altLang="zh-CN" sz="1100" dirty="0"/>
              <a:t>0.2,</a:t>
            </a:r>
            <a:r>
              <a:rPr lang="zh-CN" altLang="en-US" sz="1100" dirty="0"/>
              <a:t> </a:t>
            </a:r>
            <a:r>
              <a:rPr lang="en-US" altLang="zh-CN" sz="1100" dirty="0"/>
              <a:t>p</a:t>
            </a:r>
            <a:r>
              <a:rPr lang="zh-CN" altLang="en-US" sz="1100" dirty="0"/>
              <a:t> </a:t>
            </a:r>
            <a:r>
              <a:rPr lang="en-US" altLang="zh-CN" sz="1100" dirty="0"/>
              <a:t>=</a:t>
            </a:r>
            <a:r>
              <a:rPr lang="zh-CN" altLang="en-US" sz="1100" dirty="0"/>
              <a:t> </a:t>
            </a:r>
            <a:r>
              <a:rPr lang="en-US" altLang="zh-CN" sz="1100" dirty="0"/>
              <a:t>0.49</a:t>
            </a: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33F388-CF00-F04A-A085-F3AC4E1CF49F}"/>
              </a:ext>
            </a:extLst>
          </p:cNvPr>
          <p:cNvSpPr txBox="1"/>
          <p:nvPr/>
        </p:nvSpPr>
        <p:spPr>
          <a:xfrm>
            <a:off x="10555087" y="3823075"/>
            <a:ext cx="15937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r(17)</a:t>
            </a:r>
            <a:r>
              <a:rPr lang="zh-CN" altLang="en-US" sz="1100" dirty="0"/>
              <a:t> </a:t>
            </a:r>
            <a:r>
              <a:rPr lang="en-US" altLang="zh-CN" sz="1100" dirty="0"/>
              <a:t>=</a:t>
            </a:r>
            <a:r>
              <a:rPr lang="zh-CN" altLang="en-US" sz="1100" dirty="0"/>
              <a:t> </a:t>
            </a:r>
            <a:r>
              <a:rPr lang="en-US" altLang="zh-CN" sz="1100" dirty="0"/>
              <a:t>-0.25,</a:t>
            </a:r>
            <a:r>
              <a:rPr lang="zh-CN" altLang="en-US" sz="1100" dirty="0"/>
              <a:t> </a:t>
            </a:r>
            <a:r>
              <a:rPr lang="en-US" altLang="zh-CN" sz="1100" dirty="0"/>
              <a:t>p</a:t>
            </a:r>
            <a:r>
              <a:rPr lang="zh-CN" altLang="en-US" sz="1100" dirty="0"/>
              <a:t> </a:t>
            </a:r>
            <a:r>
              <a:rPr lang="en-US" altLang="zh-CN" sz="1100" dirty="0"/>
              <a:t>=</a:t>
            </a:r>
            <a:r>
              <a:rPr lang="zh-CN" altLang="en-US" sz="1100" dirty="0"/>
              <a:t> </a:t>
            </a:r>
            <a:r>
              <a:rPr lang="en-US" altLang="zh-CN" sz="1100" dirty="0"/>
              <a:t>0.31</a:t>
            </a:r>
            <a:endParaRPr lang="en-US" sz="1100" dirty="0"/>
          </a:p>
          <a:p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6D60F-22CB-5C47-918C-45FBE0798F02}"/>
              </a:ext>
            </a:extLst>
          </p:cNvPr>
          <p:cNvSpPr txBox="1"/>
          <p:nvPr/>
        </p:nvSpPr>
        <p:spPr>
          <a:xfrm>
            <a:off x="10555087" y="5550141"/>
            <a:ext cx="15937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r(15)</a:t>
            </a:r>
            <a:r>
              <a:rPr lang="zh-CN" altLang="en-US" sz="1100" dirty="0"/>
              <a:t> </a:t>
            </a:r>
            <a:r>
              <a:rPr lang="en-US" altLang="zh-CN" sz="1100" dirty="0"/>
              <a:t>=</a:t>
            </a:r>
            <a:r>
              <a:rPr lang="zh-CN" altLang="en-US" sz="1100" dirty="0"/>
              <a:t> </a:t>
            </a:r>
            <a:r>
              <a:rPr lang="en-US" altLang="zh-CN" sz="1100" dirty="0"/>
              <a:t>-0.25,</a:t>
            </a:r>
            <a:r>
              <a:rPr lang="zh-CN" altLang="en-US" sz="1100" dirty="0"/>
              <a:t> </a:t>
            </a:r>
            <a:r>
              <a:rPr lang="en-US" altLang="zh-CN" sz="1100" dirty="0"/>
              <a:t>p</a:t>
            </a:r>
            <a:r>
              <a:rPr lang="zh-CN" altLang="en-US" sz="1100" dirty="0"/>
              <a:t> </a:t>
            </a:r>
            <a:r>
              <a:rPr lang="en-US" altLang="zh-CN" sz="1100" dirty="0"/>
              <a:t>=</a:t>
            </a:r>
            <a:r>
              <a:rPr lang="zh-CN" altLang="en-US" sz="1100" dirty="0"/>
              <a:t> </a:t>
            </a:r>
            <a:r>
              <a:rPr lang="en-US" altLang="zh-CN" sz="1100" dirty="0"/>
              <a:t>0.33</a:t>
            </a:r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19639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81271F-7F4F-764F-9344-52DAE224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374" y="1263404"/>
            <a:ext cx="8247189" cy="3115075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7200" dirty="0">
                <a:solidFill>
                  <a:schemeClr val="accent1"/>
                </a:solidFill>
              </a:rPr>
              <a:t>Eye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77CD9-4C51-C84A-B82A-44EB53633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7374" y="4560432"/>
            <a:ext cx="8300202" cy="1228171"/>
          </a:xfrm>
        </p:spPr>
        <p:txBody>
          <a:bodyPr vert="horz" lIns="91440" tIns="0" rIns="91440" bIns="45720" rtlCol="0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</a:rPr>
              <a:t>Without the 1</a:t>
            </a:r>
            <a:r>
              <a:rPr lang="en-US" sz="2200" baseline="30000" dirty="0">
                <a:solidFill>
                  <a:schemeClr val="tx1"/>
                </a:solidFill>
              </a:rPr>
              <a:t>st</a:t>
            </a:r>
            <a:r>
              <a:rPr lang="en-US" sz="2200" dirty="0">
                <a:solidFill>
                  <a:schemeClr val="tx1"/>
                </a:solidFill>
              </a:rPr>
              <a:t> block</a:t>
            </a:r>
          </a:p>
          <a:p>
            <a:pPr algn="l"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</a:rPr>
              <a:t>&amp;</a:t>
            </a:r>
          </a:p>
          <a:p>
            <a:pPr algn="l"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</a:rPr>
              <a:t>Full set </a:t>
            </a: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42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008C01-609A-344B-A450-356625C35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366"/>
            <a:ext cx="12192000" cy="5139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AEA1DD-6E50-4844-B413-2019167F1E0A}"/>
              </a:ext>
            </a:extLst>
          </p:cNvPr>
          <p:cNvSpPr txBox="1"/>
          <p:nvPr/>
        </p:nvSpPr>
        <p:spPr>
          <a:xfrm>
            <a:off x="468351" y="390293"/>
            <a:ext cx="48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5434E-8B59-EC4C-9999-43592257C0F5}"/>
              </a:ext>
            </a:extLst>
          </p:cNvPr>
          <p:cNvSpPr txBox="1"/>
          <p:nvPr/>
        </p:nvSpPr>
        <p:spPr>
          <a:xfrm>
            <a:off x="11216231" y="2970266"/>
            <a:ext cx="975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Not.: 12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FB464-409C-994B-9854-C10409BAE608}"/>
              </a:ext>
            </a:extLst>
          </p:cNvPr>
          <p:cNvSpPr txBox="1"/>
          <p:nvPr/>
        </p:nvSpPr>
        <p:spPr>
          <a:xfrm>
            <a:off x="11164544" y="5352580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Available.: 24</a:t>
            </a:r>
          </a:p>
        </p:txBody>
      </p:sp>
    </p:spTree>
    <p:extLst>
      <p:ext uri="{BB962C8B-B14F-4D97-AF65-F5344CB8AC3E}">
        <p14:creationId xmlns:p14="http://schemas.microsoft.com/office/powerpoint/2010/main" val="1293000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2552C2-C728-F14E-A4C8-611615E13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256478"/>
            <a:ext cx="10072688" cy="3560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2FBB2-35D3-EB4B-A71F-3BC31CB80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3249106"/>
            <a:ext cx="10029825" cy="35452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2811C1-BA02-9343-A6B9-A94416CCA1D8}"/>
              </a:ext>
            </a:extLst>
          </p:cNvPr>
          <p:cNvSpPr txBox="1"/>
          <p:nvPr/>
        </p:nvSpPr>
        <p:spPr>
          <a:xfrm>
            <a:off x="10199548" y="4860435"/>
            <a:ext cx="203541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no. of distractors  F(2, 38) = 18.48, </a:t>
            </a:r>
            <a:r>
              <a:rPr lang="en-US" sz="1100" i="1" dirty="0"/>
              <a:t>p</a:t>
            </a:r>
            <a:r>
              <a:rPr lang="en-US" sz="1100" dirty="0"/>
              <a:t>&lt;0.001</a:t>
            </a:r>
          </a:p>
          <a:p>
            <a:endParaRPr lang="en-US" sz="1100" dirty="0"/>
          </a:p>
          <a:p>
            <a:r>
              <a:rPr lang="en-US" sz="1100" dirty="0"/>
              <a:t>benefit index. F(1, 19) = 15.70, </a:t>
            </a:r>
            <a:r>
              <a:rPr lang="en-US" sz="1100" i="1" dirty="0"/>
              <a:t>p</a:t>
            </a:r>
            <a:r>
              <a:rPr lang="en-US" sz="1100" dirty="0"/>
              <a:t>&lt;0.001</a:t>
            </a:r>
          </a:p>
          <a:p>
            <a:endParaRPr lang="en-US" sz="1100" dirty="0"/>
          </a:p>
          <a:p>
            <a:r>
              <a:rPr lang="en-US" sz="1100" dirty="0"/>
              <a:t>no. of distractor*benefit index  F(1.55, 38) = 7.0, </a:t>
            </a:r>
            <a:r>
              <a:rPr lang="en-US" sz="1100" i="1" dirty="0"/>
              <a:t>p</a:t>
            </a:r>
            <a:r>
              <a:rPr lang="en-US" sz="1100" dirty="0"/>
              <a:t> = 0.006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E0E14-480A-7649-8DA6-9DBACE2B61D2}"/>
              </a:ext>
            </a:extLst>
          </p:cNvPr>
          <p:cNvSpPr txBox="1"/>
          <p:nvPr/>
        </p:nvSpPr>
        <p:spPr>
          <a:xfrm>
            <a:off x="10344393" y="1786685"/>
            <a:ext cx="184760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no.</a:t>
            </a:r>
            <a:r>
              <a:rPr lang="zh-CN" altLang="en-US" sz="1100" dirty="0"/>
              <a:t> </a:t>
            </a:r>
            <a:r>
              <a:rPr lang="en-US" altLang="zh-CN" sz="1100" dirty="0"/>
              <a:t>of</a:t>
            </a:r>
            <a:r>
              <a:rPr lang="zh-CN" altLang="en-US" sz="1100" dirty="0"/>
              <a:t> </a:t>
            </a:r>
            <a:r>
              <a:rPr lang="en-US" altLang="zh-CN" sz="1100" dirty="0"/>
              <a:t>distractors</a:t>
            </a:r>
            <a:r>
              <a:rPr lang="zh-CN" altLang="en-US" sz="1100" dirty="0"/>
              <a:t> </a:t>
            </a:r>
            <a:r>
              <a:rPr lang="en-US" altLang="zh-CN" sz="1100" dirty="0"/>
              <a:t>F(1.72,</a:t>
            </a:r>
            <a:r>
              <a:rPr lang="zh-CN" altLang="en-US" sz="1100" dirty="0"/>
              <a:t> </a:t>
            </a:r>
            <a:r>
              <a:rPr lang="en-US" altLang="zh-CN" sz="1100" dirty="0"/>
              <a:t>60.23)</a:t>
            </a:r>
            <a:r>
              <a:rPr lang="zh-CN" altLang="en-US" sz="1100" dirty="0"/>
              <a:t> </a:t>
            </a:r>
            <a:r>
              <a:rPr lang="en-US" altLang="zh-CN" sz="1100" dirty="0"/>
              <a:t>=</a:t>
            </a:r>
            <a:r>
              <a:rPr lang="zh-CN" altLang="en-US" sz="1100" dirty="0"/>
              <a:t> </a:t>
            </a:r>
            <a:r>
              <a:rPr lang="en-US" altLang="zh-CN" sz="1100" dirty="0"/>
              <a:t>13.97,</a:t>
            </a:r>
            <a:r>
              <a:rPr lang="zh-CN" altLang="en-US" sz="1100" dirty="0"/>
              <a:t> </a:t>
            </a:r>
            <a:r>
              <a:rPr lang="en-US" altLang="zh-CN" sz="1100" i="1" dirty="0"/>
              <a:t>p</a:t>
            </a:r>
            <a:r>
              <a:rPr lang="en-US" altLang="zh-CN" sz="1100" dirty="0"/>
              <a:t>&lt;0.001</a:t>
            </a:r>
          </a:p>
          <a:p>
            <a:endParaRPr lang="en-US" sz="1100" dirty="0"/>
          </a:p>
          <a:p>
            <a:r>
              <a:rPr lang="en-US" altLang="zh-CN" sz="1100" dirty="0"/>
              <a:t>benefit</a:t>
            </a:r>
            <a:r>
              <a:rPr lang="zh-CN" altLang="en-US" sz="1100" dirty="0"/>
              <a:t> </a:t>
            </a:r>
            <a:r>
              <a:rPr lang="en-US" altLang="zh-CN" sz="1100" dirty="0"/>
              <a:t>index</a:t>
            </a:r>
            <a:r>
              <a:rPr lang="zh-CN" altLang="en-US" sz="1100" dirty="0"/>
              <a:t> </a:t>
            </a:r>
            <a:r>
              <a:rPr lang="en-US" altLang="zh-CN" sz="1100" dirty="0"/>
              <a:t>F(1,</a:t>
            </a:r>
            <a:r>
              <a:rPr lang="zh-CN" altLang="en-US" sz="1100" dirty="0"/>
              <a:t> </a:t>
            </a:r>
            <a:r>
              <a:rPr lang="en-US" altLang="zh-CN" sz="1100" dirty="0"/>
              <a:t>35)</a:t>
            </a:r>
            <a:r>
              <a:rPr lang="zh-CN" altLang="en-US" sz="1100" dirty="0"/>
              <a:t> </a:t>
            </a:r>
            <a:r>
              <a:rPr lang="en-US" altLang="zh-CN" sz="1100" dirty="0"/>
              <a:t>=</a:t>
            </a:r>
            <a:r>
              <a:rPr lang="zh-CN" altLang="en-US" sz="1100" dirty="0"/>
              <a:t> </a:t>
            </a:r>
            <a:r>
              <a:rPr lang="en-US" altLang="zh-CN" sz="1100" dirty="0"/>
              <a:t>18.47,</a:t>
            </a:r>
            <a:r>
              <a:rPr lang="zh-CN" altLang="en-US" sz="1100" dirty="0"/>
              <a:t> </a:t>
            </a:r>
            <a:r>
              <a:rPr lang="en-US" altLang="zh-CN" sz="1100" i="1" dirty="0"/>
              <a:t>p</a:t>
            </a:r>
            <a:r>
              <a:rPr lang="en-US" altLang="zh-CN" sz="1100" dirty="0"/>
              <a:t>&lt;0.001</a:t>
            </a:r>
          </a:p>
          <a:p>
            <a:endParaRPr lang="en-US" sz="1100" dirty="0"/>
          </a:p>
          <a:p>
            <a:r>
              <a:rPr lang="en-US" altLang="zh-CN" sz="1100" dirty="0"/>
              <a:t>no.</a:t>
            </a:r>
            <a:r>
              <a:rPr lang="zh-CN" altLang="en-US" sz="1100" dirty="0"/>
              <a:t> </a:t>
            </a:r>
            <a:r>
              <a:rPr lang="en-US" altLang="zh-CN" sz="1100" dirty="0"/>
              <a:t>of</a:t>
            </a:r>
            <a:r>
              <a:rPr lang="zh-CN" altLang="en-US" sz="1100" dirty="0"/>
              <a:t> </a:t>
            </a:r>
            <a:r>
              <a:rPr lang="en-US" altLang="zh-CN" sz="1100" dirty="0"/>
              <a:t>distractor</a:t>
            </a:r>
            <a:r>
              <a:rPr lang="zh-CN" altLang="en-US" sz="1100" dirty="0"/>
              <a:t>*</a:t>
            </a:r>
            <a:r>
              <a:rPr lang="en-US" altLang="zh-CN" sz="1100" dirty="0"/>
              <a:t>benefit</a:t>
            </a:r>
            <a:r>
              <a:rPr lang="zh-CN" altLang="en-US" sz="1100" dirty="0"/>
              <a:t> </a:t>
            </a:r>
            <a:r>
              <a:rPr lang="en-US" altLang="zh-CN" sz="1100" dirty="0"/>
              <a:t>index</a:t>
            </a:r>
            <a:r>
              <a:rPr lang="zh-CN" altLang="en-US" sz="1100" dirty="0"/>
              <a:t> </a:t>
            </a:r>
            <a:r>
              <a:rPr lang="en-US" altLang="zh-CN" sz="1100" dirty="0"/>
              <a:t>F(1.45,</a:t>
            </a:r>
            <a:r>
              <a:rPr lang="zh-CN" altLang="en-US" sz="1100" dirty="0"/>
              <a:t> </a:t>
            </a:r>
            <a:r>
              <a:rPr lang="en-US" altLang="zh-CN" sz="1100" dirty="0"/>
              <a:t>50.88)</a:t>
            </a:r>
            <a:r>
              <a:rPr lang="zh-CN" altLang="en-US" sz="1100" dirty="0"/>
              <a:t> </a:t>
            </a:r>
            <a:r>
              <a:rPr lang="en-US" altLang="zh-CN" sz="1100" dirty="0"/>
              <a:t>=</a:t>
            </a:r>
            <a:r>
              <a:rPr lang="zh-CN" altLang="en-US" sz="1100" dirty="0"/>
              <a:t> </a:t>
            </a:r>
            <a:r>
              <a:rPr lang="en-US" altLang="zh-CN" sz="1100" dirty="0"/>
              <a:t>6.82,</a:t>
            </a:r>
            <a:r>
              <a:rPr lang="zh-CN" altLang="en-US" sz="1100" dirty="0"/>
              <a:t> </a:t>
            </a:r>
            <a:r>
              <a:rPr lang="en-US" altLang="zh-CN" sz="1100" i="1" dirty="0"/>
              <a:t>p</a:t>
            </a:r>
            <a:r>
              <a:rPr lang="zh-CN" altLang="en-US" sz="1100" dirty="0"/>
              <a:t> </a:t>
            </a:r>
            <a:r>
              <a:rPr lang="en-US" altLang="zh-CN" sz="1100" dirty="0"/>
              <a:t>=</a:t>
            </a:r>
            <a:r>
              <a:rPr lang="zh-CN" altLang="en-US" sz="1100" dirty="0"/>
              <a:t> </a:t>
            </a:r>
            <a:r>
              <a:rPr lang="en-US" altLang="zh-CN" sz="1100" dirty="0"/>
              <a:t>0.06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53203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FC6F1F-9FC7-594C-8BAC-0F7EC8BF4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433"/>
            <a:ext cx="12192000" cy="517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35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198EFE-86A0-9F49-8EF1-80118A63F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600"/>
            <a:ext cx="12192000" cy="5130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D750A7-E326-1347-9A1D-3F6AD1C1A02F}"/>
              </a:ext>
            </a:extLst>
          </p:cNvPr>
          <p:cNvSpPr txBox="1"/>
          <p:nvPr/>
        </p:nvSpPr>
        <p:spPr>
          <a:xfrm>
            <a:off x="657922" y="379141"/>
            <a:ext cx="48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</a:t>
            </a:r>
          </a:p>
        </p:txBody>
      </p:sp>
    </p:spTree>
    <p:extLst>
      <p:ext uri="{BB962C8B-B14F-4D97-AF65-F5344CB8AC3E}">
        <p14:creationId xmlns:p14="http://schemas.microsoft.com/office/powerpoint/2010/main" val="1037497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94EE56-FA6F-B545-8B6A-45BC9DE84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666"/>
            <a:ext cx="12192000" cy="516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44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9820A4-42B4-3D4E-9708-FA449891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066"/>
            <a:ext cx="12192000" cy="51138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09AA20-4C66-7840-8FA1-55BBFFE57778}"/>
              </a:ext>
            </a:extLst>
          </p:cNvPr>
          <p:cNvSpPr txBox="1"/>
          <p:nvPr/>
        </p:nvSpPr>
        <p:spPr>
          <a:xfrm>
            <a:off x="691376" y="468351"/>
            <a:ext cx="48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</a:t>
            </a:r>
          </a:p>
        </p:txBody>
      </p:sp>
    </p:spTree>
    <p:extLst>
      <p:ext uri="{BB962C8B-B14F-4D97-AF65-F5344CB8AC3E}">
        <p14:creationId xmlns:p14="http://schemas.microsoft.com/office/powerpoint/2010/main" val="13944061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1948A4-8479-424B-84F8-966C61382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121920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77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5D749F-00E6-E041-8608-EEDA9E40B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833"/>
            <a:ext cx="12192000" cy="51223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26BE3B-C109-C24D-98F3-C9A5CD6662ED}"/>
              </a:ext>
            </a:extLst>
          </p:cNvPr>
          <p:cNvSpPr txBox="1"/>
          <p:nvPr/>
        </p:nvSpPr>
        <p:spPr>
          <a:xfrm>
            <a:off x="814039" y="423746"/>
            <a:ext cx="48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</a:t>
            </a:r>
          </a:p>
        </p:txBody>
      </p:sp>
    </p:spTree>
    <p:extLst>
      <p:ext uri="{BB962C8B-B14F-4D97-AF65-F5344CB8AC3E}">
        <p14:creationId xmlns:p14="http://schemas.microsoft.com/office/powerpoint/2010/main" val="3622257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320CCD-EAFD-BD41-9409-70DD1AE6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121920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351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81F714-BCE0-6B45-9223-5C93B33E48A9}"/>
              </a:ext>
            </a:extLst>
          </p:cNvPr>
          <p:cNvSpPr txBox="1"/>
          <p:nvPr/>
        </p:nvSpPr>
        <p:spPr>
          <a:xfrm>
            <a:off x="640080" y="243840"/>
            <a:ext cx="6580712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Eye Data Availability: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u="sng" dirty="0"/>
              <a:t>50%</a:t>
            </a:r>
            <a:r>
              <a:rPr lang="zh-CN" altLang="en-US" u="sng" dirty="0"/>
              <a:t> </a:t>
            </a:r>
            <a:r>
              <a:rPr lang="en-US" altLang="zh-CN" u="sng" dirty="0"/>
              <a:t>benefit</a:t>
            </a:r>
            <a:r>
              <a:rPr lang="zh-CN" altLang="en-US" u="sng" dirty="0"/>
              <a:t> </a:t>
            </a:r>
            <a:r>
              <a:rPr lang="en-US" altLang="zh-CN" u="sng" dirty="0"/>
              <a:t>index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distractor</a:t>
            </a:r>
            <a:r>
              <a:rPr lang="zh-CN" altLang="en-US" dirty="0"/>
              <a:t> </a:t>
            </a:r>
            <a:r>
              <a:rPr lang="en-US" altLang="zh-CN" dirty="0"/>
              <a:t>F(1.68, 57.26)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3.44,</a:t>
            </a:r>
            <a:r>
              <a:rPr lang="zh-CN" altLang="en-US" dirty="0"/>
              <a:t> </a:t>
            </a:r>
            <a:r>
              <a:rPr lang="en-US" altLang="zh-CN" i="1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0.05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distractor</a:t>
            </a:r>
            <a:r>
              <a:rPr lang="zh-CN" altLang="en-US" dirty="0"/>
              <a:t>*</a:t>
            </a:r>
            <a:r>
              <a:rPr lang="en-US" altLang="zh-CN" dirty="0"/>
              <a:t>Eye</a:t>
            </a:r>
            <a:r>
              <a:rPr lang="zh-CN" altLang="en-US" dirty="0"/>
              <a:t> </a:t>
            </a:r>
            <a:r>
              <a:rPr lang="en-US" altLang="zh-CN" dirty="0"/>
              <a:t>F(1.68,</a:t>
            </a:r>
            <a:r>
              <a:rPr lang="zh-CN" altLang="en-US" dirty="0"/>
              <a:t> </a:t>
            </a:r>
            <a:r>
              <a:rPr lang="en-US" altLang="zh-CN" dirty="0"/>
              <a:t>57.26)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0.10,</a:t>
            </a:r>
            <a:r>
              <a:rPr lang="zh-CN" altLang="en-US" dirty="0"/>
              <a:t> </a:t>
            </a:r>
            <a:r>
              <a:rPr lang="en-US" altLang="zh-CN" i="1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0.87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    Eye</a:t>
            </a:r>
            <a:r>
              <a:rPr lang="zh-CN" altLang="en-US" dirty="0"/>
              <a:t> </a:t>
            </a:r>
            <a:r>
              <a:rPr lang="en-US" altLang="zh-CN" dirty="0"/>
              <a:t>F(1,</a:t>
            </a:r>
            <a:r>
              <a:rPr lang="zh-CN" altLang="en-US" dirty="0"/>
              <a:t> </a:t>
            </a:r>
            <a:r>
              <a:rPr lang="en-US" altLang="zh-CN" dirty="0"/>
              <a:t>34)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3.31,</a:t>
            </a:r>
            <a:r>
              <a:rPr lang="zh-CN" altLang="en-US" dirty="0"/>
              <a:t> </a:t>
            </a:r>
            <a:r>
              <a:rPr lang="en-US" altLang="zh-CN" i="1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0.08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u="sng" dirty="0"/>
              <a:t>100%</a:t>
            </a:r>
            <a:r>
              <a:rPr lang="zh-CN" altLang="en-US" u="sng" dirty="0"/>
              <a:t> </a:t>
            </a:r>
            <a:r>
              <a:rPr lang="en-US" altLang="zh-CN" u="sng" dirty="0"/>
              <a:t>benefit</a:t>
            </a:r>
            <a:r>
              <a:rPr lang="zh-CN" altLang="en-US" u="sng" dirty="0"/>
              <a:t> </a:t>
            </a:r>
            <a:r>
              <a:rPr lang="en-US" altLang="zh-CN" u="sng" dirty="0"/>
              <a:t>index: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distractor</a:t>
            </a:r>
            <a:r>
              <a:rPr lang="zh-CN" altLang="en-US" dirty="0"/>
              <a:t> </a:t>
            </a:r>
            <a:r>
              <a:rPr lang="en-US" altLang="zh-CN" dirty="0"/>
              <a:t>F(1.68,</a:t>
            </a:r>
            <a:r>
              <a:rPr lang="zh-CN" altLang="en-US" dirty="0"/>
              <a:t> </a:t>
            </a:r>
            <a:r>
              <a:rPr lang="en-US" altLang="zh-CN" dirty="0"/>
              <a:t>57.22)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16.00,</a:t>
            </a:r>
            <a:r>
              <a:rPr lang="zh-CN" altLang="en-US" dirty="0"/>
              <a:t> </a:t>
            </a:r>
            <a:r>
              <a:rPr lang="en-US" altLang="zh-CN" i="1" dirty="0"/>
              <a:t>p</a:t>
            </a:r>
            <a:r>
              <a:rPr lang="en-US" altLang="zh-CN" dirty="0"/>
              <a:t>&lt;0.001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distractor</a:t>
            </a:r>
            <a:r>
              <a:rPr lang="zh-CN" altLang="en-US" dirty="0"/>
              <a:t>*</a:t>
            </a:r>
            <a:r>
              <a:rPr lang="en-US" altLang="zh-CN" dirty="0"/>
              <a:t> Eye</a:t>
            </a:r>
            <a:r>
              <a:rPr lang="zh-CN" altLang="en-US" dirty="0"/>
              <a:t> </a:t>
            </a:r>
            <a:r>
              <a:rPr lang="en-US" altLang="zh-CN" dirty="0"/>
              <a:t>F(1.68,</a:t>
            </a:r>
            <a:r>
              <a:rPr lang="zh-CN" altLang="en-US" dirty="0"/>
              <a:t> </a:t>
            </a:r>
            <a:r>
              <a:rPr lang="en-US" altLang="zh-CN" dirty="0"/>
              <a:t>57.22)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0.82,</a:t>
            </a:r>
            <a:r>
              <a:rPr lang="zh-CN" altLang="en-US" dirty="0"/>
              <a:t> </a:t>
            </a:r>
            <a:r>
              <a:rPr lang="en-US" altLang="zh-CN" i="1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0.43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    Eye</a:t>
            </a:r>
            <a:r>
              <a:rPr lang="zh-CN" altLang="en-US" dirty="0"/>
              <a:t> </a:t>
            </a:r>
            <a:r>
              <a:rPr lang="en-US" altLang="zh-CN" dirty="0"/>
              <a:t>F(1,</a:t>
            </a:r>
            <a:r>
              <a:rPr lang="zh-CN" altLang="en-US" dirty="0"/>
              <a:t> </a:t>
            </a:r>
            <a:r>
              <a:rPr lang="en-US" altLang="zh-CN" dirty="0"/>
              <a:t>34)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0.13,</a:t>
            </a:r>
            <a:r>
              <a:rPr lang="zh-CN" altLang="en-US" dirty="0"/>
              <a:t> </a:t>
            </a:r>
            <a:r>
              <a:rPr lang="en-US" altLang="zh-CN" i="1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0.72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u="sng" dirty="0"/>
              <a:t>RT: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coherence</a:t>
            </a:r>
            <a:r>
              <a:rPr lang="zh-CN" altLang="en-US" dirty="0"/>
              <a:t> </a:t>
            </a:r>
            <a:r>
              <a:rPr lang="en-US" altLang="zh-CN" dirty="0"/>
              <a:t>F(1.73,</a:t>
            </a:r>
            <a:r>
              <a:rPr lang="zh-CN" altLang="en-US" dirty="0"/>
              <a:t> </a:t>
            </a:r>
            <a:r>
              <a:rPr lang="en-US" altLang="zh-CN" dirty="0"/>
              <a:t>58.97)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41.28,</a:t>
            </a:r>
            <a:r>
              <a:rPr lang="zh-CN" altLang="en-US" dirty="0"/>
              <a:t> </a:t>
            </a:r>
            <a:r>
              <a:rPr lang="en-US" altLang="zh-CN" i="1" dirty="0"/>
              <a:t>p</a:t>
            </a:r>
            <a:r>
              <a:rPr lang="en-US" altLang="zh-CN" dirty="0"/>
              <a:t>&lt;0.001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distractor</a:t>
            </a:r>
            <a:r>
              <a:rPr lang="zh-CN" altLang="en-US" dirty="0"/>
              <a:t> </a:t>
            </a:r>
            <a:r>
              <a:rPr lang="en-US" altLang="zh-CN" dirty="0"/>
              <a:t>F(1.07,</a:t>
            </a:r>
            <a:r>
              <a:rPr lang="zh-CN" altLang="en-US" dirty="0"/>
              <a:t> </a:t>
            </a:r>
            <a:r>
              <a:rPr lang="en-US" altLang="zh-CN" dirty="0"/>
              <a:t>36.28)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177.00,</a:t>
            </a:r>
            <a:r>
              <a:rPr lang="zh-CN" altLang="en-US" dirty="0"/>
              <a:t> </a:t>
            </a:r>
            <a:r>
              <a:rPr lang="en-US" altLang="zh-CN" i="1" dirty="0"/>
              <a:t>p</a:t>
            </a:r>
            <a:r>
              <a:rPr lang="en-US" altLang="zh-CN" dirty="0"/>
              <a:t>&lt;0.001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coherence</a:t>
            </a:r>
            <a:r>
              <a:rPr lang="zh-CN" altLang="en-US" dirty="0"/>
              <a:t>*</a:t>
            </a:r>
            <a:r>
              <a:rPr lang="en-US" altLang="zh-CN" dirty="0"/>
              <a:t>distractor</a:t>
            </a:r>
            <a:r>
              <a:rPr lang="zh-CN" altLang="en-US" dirty="0"/>
              <a:t> </a:t>
            </a:r>
            <a:r>
              <a:rPr lang="en-US" altLang="zh-CN" dirty="0"/>
              <a:t>F(3.44,</a:t>
            </a:r>
            <a:r>
              <a:rPr lang="zh-CN" altLang="en-US" dirty="0"/>
              <a:t> </a:t>
            </a:r>
            <a:r>
              <a:rPr lang="en-US" altLang="zh-CN" dirty="0"/>
              <a:t>117.00)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16.52,</a:t>
            </a:r>
            <a:r>
              <a:rPr lang="zh-CN" altLang="en-US" dirty="0"/>
              <a:t> </a:t>
            </a:r>
            <a:r>
              <a:rPr lang="en-US" altLang="zh-CN" i="1" dirty="0"/>
              <a:t>p</a:t>
            </a:r>
            <a:r>
              <a:rPr lang="en-US" altLang="zh-CN" dirty="0"/>
              <a:t>&lt;0.001</a:t>
            </a:r>
          </a:p>
          <a:p>
            <a:r>
              <a:rPr lang="zh-CN" altLang="en-US" dirty="0"/>
              <a:t>     </a:t>
            </a:r>
            <a:endParaRPr lang="en-US" altLang="zh-CN" dirty="0"/>
          </a:p>
          <a:p>
            <a:r>
              <a:rPr lang="zh-CN" altLang="en-US" dirty="0"/>
              <a:t>     </a:t>
            </a:r>
            <a:r>
              <a:rPr lang="en-US" altLang="zh-CN" dirty="0"/>
              <a:t>coherence</a:t>
            </a:r>
            <a:r>
              <a:rPr lang="zh-CN" altLang="en-US" dirty="0"/>
              <a:t>*</a:t>
            </a:r>
            <a:r>
              <a:rPr lang="en-US" altLang="zh-CN" dirty="0"/>
              <a:t> Eye</a:t>
            </a:r>
            <a:r>
              <a:rPr lang="zh-CN" altLang="en-US" dirty="0"/>
              <a:t> </a:t>
            </a:r>
            <a:r>
              <a:rPr lang="en-US" altLang="zh-CN" dirty="0"/>
              <a:t>F(1.73, 58.97)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0.46,</a:t>
            </a:r>
            <a:r>
              <a:rPr lang="zh-CN" altLang="en-US" dirty="0"/>
              <a:t> </a:t>
            </a:r>
            <a:r>
              <a:rPr lang="en-US" altLang="zh-CN" i="1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0.61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distractor</a:t>
            </a:r>
            <a:r>
              <a:rPr lang="zh-CN" altLang="en-US" dirty="0"/>
              <a:t>*</a:t>
            </a:r>
            <a:r>
              <a:rPr lang="en-US" altLang="zh-CN" dirty="0"/>
              <a:t> Eye</a:t>
            </a:r>
            <a:r>
              <a:rPr lang="zh-CN" altLang="en-US" dirty="0"/>
              <a:t> </a:t>
            </a:r>
            <a:r>
              <a:rPr lang="en-US" altLang="zh-CN" dirty="0"/>
              <a:t>F(1.07,</a:t>
            </a:r>
            <a:r>
              <a:rPr lang="zh-CN" altLang="en-US" dirty="0"/>
              <a:t> </a:t>
            </a:r>
            <a:r>
              <a:rPr lang="en-US" altLang="zh-CN" dirty="0"/>
              <a:t>36.28)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0.31,</a:t>
            </a:r>
            <a:r>
              <a:rPr lang="zh-CN" altLang="en-US" dirty="0"/>
              <a:t> </a:t>
            </a:r>
            <a:r>
              <a:rPr lang="en-US" altLang="zh-CN" i="1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0.60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coherence</a:t>
            </a:r>
            <a:r>
              <a:rPr lang="zh-CN" altLang="en-US" dirty="0"/>
              <a:t>*</a:t>
            </a:r>
            <a:r>
              <a:rPr lang="en-US" altLang="zh-CN" dirty="0"/>
              <a:t>distractor</a:t>
            </a:r>
            <a:r>
              <a:rPr lang="zh-CN" altLang="en-US" dirty="0"/>
              <a:t>*</a:t>
            </a:r>
            <a:r>
              <a:rPr lang="en-US" altLang="zh-CN" dirty="0"/>
              <a:t> Eye</a:t>
            </a:r>
            <a:r>
              <a:rPr lang="zh-CN" altLang="en-US" dirty="0"/>
              <a:t> </a:t>
            </a:r>
            <a:r>
              <a:rPr lang="en-US" altLang="zh-CN" dirty="0"/>
              <a:t>F(3.44,</a:t>
            </a:r>
            <a:r>
              <a:rPr lang="zh-CN" altLang="en-US" dirty="0"/>
              <a:t> </a:t>
            </a:r>
            <a:r>
              <a:rPr lang="en-US" altLang="zh-CN" dirty="0"/>
              <a:t>117.00)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1.42,</a:t>
            </a:r>
            <a:r>
              <a:rPr lang="zh-CN" altLang="en-US" dirty="0"/>
              <a:t> </a:t>
            </a:r>
            <a:r>
              <a:rPr lang="en-US" altLang="zh-CN" i="1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0.23</a:t>
            </a:r>
          </a:p>
          <a:p>
            <a:endParaRPr lang="en-US" altLang="zh-CN" dirty="0"/>
          </a:p>
          <a:p>
            <a:r>
              <a:rPr lang="zh-CN" altLang="en-US" dirty="0"/>
              <a:t>     </a:t>
            </a:r>
            <a:r>
              <a:rPr lang="en-US" altLang="zh-CN" dirty="0"/>
              <a:t>Eye</a:t>
            </a:r>
            <a:r>
              <a:rPr lang="zh-CN" altLang="en-US" dirty="0"/>
              <a:t> </a:t>
            </a:r>
            <a:r>
              <a:rPr lang="en-US" altLang="zh-CN" dirty="0"/>
              <a:t>F(1,</a:t>
            </a:r>
            <a:r>
              <a:rPr lang="zh-CN" altLang="en-US" dirty="0"/>
              <a:t> </a:t>
            </a:r>
            <a:r>
              <a:rPr lang="en-US" altLang="zh-CN" dirty="0"/>
              <a:t>34)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0.14,</a:t>
            </a:r>
            <a:r>
              <a:rPr lang="zh-CN" altLang="en-US" dirty="0"/>
              <a:t> </a:t>
            </a:r>
            <a:r>
              <a:rPr lang="en-US" altLang="zh-CN" i="1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0.71</a:t>
            </a:r>
            <a:r>
              <a:rPr lang="zh-CN" altLang="en-US" dirty="0"/>
              <a:t> </a:t>
            </a:r>
            <a:endParaRPr lang="en-US" altLang="zh-CN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92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067194-70A1-E946-9BA1-B9F74A94E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374" y="1263404"/>
            <a:ext cx="8247189" cy="3115075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7200" dirty="0">
                <a:solidFill>
                  <a:schemeClr val="accent1"/>
                </a:solidFill>
              </a:rPr>
              <a:t>Feature Finding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3F2DF-F75C-5B48-B354-67F4E64D5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7374" y="4560432"/>
            <a:ext cx="8300202" cy="1228171"/>
          </a:xfrm>
        </p:spPr>
        <p:txBody>
          <a:bodyPr vert="horz" lIns="91440" tIns="0" rIns="91440" bIns="45720" rtlCol="0">
            <a:normAutofit lnSpcReduction="10000"/>
          </a:bodyPr>
          <a:lstStyle/>
          <a:p>
            <a:pPr algn="l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Without the 1</a:t>
            </a:r>
            <a:r>
              <a:rPr lang="en-US" sz="2400" baseline="30000" dirty="0">
                <a:solidFill>
                  <a:schemeClr val="tx1"/>
                </a:solidFill>
              </a:rPr>
              <a:t>st</a:t>
            </a:r>
            <a:r>
              <a:rPr lang="en-US" sz="2400" dirty="0">
                <a:solidFill>
                  <a:schemeClr val="tx1"/>
                </a:solidFill>
              </a:rPr>
              <a:t> block</a:t>
            </a:r>
          </a:p>
          <a:p>
            <a:pPr algn="l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&amp;</a:t>
            </a:r>
          </a:p>
          <a:p>
            <a:pPr algn="l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Full set</a:t>
            </a: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256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C3B21F-01C4-6C48-B604-E6682D83A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566"/>
            <a:ext cx="12192000" cy="5240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48967A-96EE-1844-9E27-162C02A68DF7}"/>
              </a:ext>
            </a:extLst>
          </p:cNvPr>
          <p:cNvSpPr txBox="1"/>
          <p:nvPr/>
        </p:nvSpPr>
        <p:spPr>
          <a:xfrm>
            <a:off x="900113" y="428625"/>
            <a:ext cx="48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0D33E-32B3-3C4A-96FD-871BC4D69F18}"/>
              </a:ext>
            </a:extLst>
          </p:cNvPr>
          <p:cNvSpPr txBox="1"/>
          <p:nvPr/>
        </p:nvSpPr>
        <p:spPr>
          <a:xfrm>
            <a:off x="1718336" y="536347"/>
            <a:ext cx="41761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*The lines are closer to each other for the full dataset graphs.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2B760-83EB-B744-B847-803092640B43}"/>
              </a:ext>
            </a:extLst>
          </p:cNvPr>
          <p:cNvSpPr txBox="1"/>
          <p:nvPr/>
        </p:nvSpPr>
        <p:spPr>
          <a:xfrm>
            <a:off x="11304193" y="2976403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No.: 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D7C05-4C07-8447-8740-83DC2AD2A6C9}"/>
              </a:ext>
            </a:extLst>
          </p:cNvPr>
          <p:cNvSpPr txBox="1"/>
          <p:nvPr/>
        </p:nvSpPr>
        <p:spPr>
          <a:xfrm>
            <a:off x="11146297" y="5787823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Feature.: 20</a:t>
            </a:r>
          </a:p>
        </p:txBody>
      </p:sp>
    </p:spTree>
    <p:extLst>
      <p:ext uri="{BB962C8B-B14F-4D97-AF65-F5344CB8AC3E}">
        <p14:creationId xmlns:p14="http://schemas.microsoft.com/office/powerpoint/2010/main" val="224976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52D3A7-8E28-E742-8D1C-557138524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0"/>
            <a:ext cx="9935941" cy="3512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1F8A8-D491-F943-8566-E1A5BCDC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" y="3345922"/>
            <a:ext cx="9935938" cy="35120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E7A6B7-91B7-4C42-8DA7-B4E7339891A2}"/>
              </a:ext>
            </a:extLst>
          </p:cNvPr>
          <p:cNvSpPr txBox="1"/>
          <p:nvPr/>
        </p:nvSpPr>
        <p:spPr>
          <a:xfrm>
            <a:off x="9749721" y="6192145"/>
            <a:ext cx="1544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r(18) = 0.43, </a:t>
            </a:r>
            <a:r>
              <a:rPr lang="en-US" sz="1100" i="1" dirty="0"/>
              <a:t>p</a:t>
            </a:r>
            <a:r>
              <a:rPr lang="en-US" sz="1100" dirty="0"/>
              <a:t> = 0.06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2838B-B8D2-7946-B47A-1312366B71B4}"/>
              </a:ext>
            </a:extLst>
          </p:cNvPr>
          <p:cNvSpPr txBox="1"/>
          <p:nvPr/>
        </p:nvSpPr>
        <p:spPr>
          <a:xfrm>
            <a:off x="9749721" y="2941677"/>
            <a:ext cx="1544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r(34) = 0.26, </a:t>
            </a:r>
            <a:r>
              <a:rPr lang="en-US" sz="1100" i="1" dirty="0"/>
              <a:t>p</a:t>
            </a:r>
            <a:r>
              <a:rPr lang="en-US" sz="1100" dirty="0"/>
              <a:t> = 0.12</a:t>
            </a:r>
          </a:p>
        </p:txBody>
      </p:sp>
    </p:spTree>
    <p:extLst>
      <p:ext uri="{BB962C8B-B14F-4D97-AF65-F5344CB8AC3E}">
        <p14:creationId xmlns:p14="http://schemas.microsoft.com/office/powerpoint/2010/main" val="3251031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3C4001-7AD0-9647-8C68-160565AEF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00"/>
            <a:ext cx="121920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79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33E56-6DAE-B24D-9764-C75CEF8C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2192000" cy="523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B89B52-33E5-0247-9201-82B363D4AB18}"/>
              </a:ext>
            </a:extLst>
          </p:cNvPr>
          <p:cNvSpPr txBox="1"/>
          <p:nvPr/>
        </p:nvSpPr>
        <p:spPr>
          <a:xfrm>
            <a:off x="785813" y="471488"/>
            <a:ext cx="48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</a:t>
            </a:r>
          </a:p>
        </p:txBody>
      </p:sp>
    </p:spTree>
    <p:extLst>
      <p:ext uri="{BB962C8B-B14F-4D97-AF65-F5344CB8AC3E}">
        <p14:creationId xmlns:p14="http://schemas.microsoft.com/office/powerpoint/2010/main" val="31816866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3F0A00-0409-C046-BD19-AA2FE70D7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733"/>
            <a:ext cx="12192000" cy="519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748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06FDBA-771E-0247-AB09-6AC87A70D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1266"/>
            <a:ext cx="12192000" cy="52154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3EAFA6-44FF-C641-B4E2-E7F95B313231}"/>
              </a:ext>
            </a:extLst>
          </p:cNvPr>
          <p:cNvSpPr txBox="1"/>
          <p:nvPr/>
        </p:nvSpPr>
        <p:spPr>
          <a:xfrm>
            <a:off x="614363" y="514350"/>
            <a:ext cx="48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</a:t>
            </a:r>
          </a:p>
        </p:txBody>
      </p:sp>
    </p:spTree>
    <p:extLst>
      <p:ext uri="{BB962C8B-B14F-4D97-AF65-F5344CB8AC3E}">
        <p14:creationId xmlns:p14="http://schemas.microsoft.com/office/powerpoint/2010/main" val="432773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13F681-12A9-B742-A322-C25A3956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693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D74FD-A3FF-1646-89B7-DE7093BDE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7033"/>
            <a:ext cx="12192000" cy="52239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890D5E-8F1C-F14E-B1D2-A79A2867D5CD}"/>
              </a:ext>
            </a:extLst>
          </p:cNvPr>
          <p:cNvSpPr txBox="1"/>
          <p:nvPr/>
        </p:nvSpPr>
        <p:spPr>
          <a:xfrm>
            <a:off x="628650" y="514350"/>
            <a:ext cx="48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</a:t>
            </a:r>
          </a:p>
        </p:txBody>
      </p:sp>
    </p:spTree>
    <p:extLst>
      <p:ext uri="{BB962C8B-B14F-4D97-AF65-F5344CB8AC3E}">
        <p14:creationId xmlns:p14="http://schemas.microsoft.com/office/powerpoint/2010/main" val="15329764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17F4B-0C09-764F-99BC-B0EF22267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966"/>
            <a:ext cx="12192000" cy="519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909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7674ED-7B79-BE4C-9356-CF2496C05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374" y="1263404"/>
            <a:ext cx="8247189" cy="3115075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7200" dirty="0">
                <a:solidFill>
                  <a:schemeClr val="accent1"/>
                </a:solidFill>
              </a:rPr>
              <a:t>Position Memorization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6B67D-8A3A-7540-9930-E5040B5D8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7374" y="4560432"/>
            <a:ext cx="8300202" cy="1228171"/>
          </a:xfrm>
        </p:spPr>
        <p:txBody>
          <a:bodyPr vert="horz" lIns="91440" tIns="0" rIns="91440" bIns="45720" rtlCol="0">
            <a:normAutofit lnSpcReduction="10000"/>
          </a:bodyPr>
          <a:lstStyle/>
          <a:p>
            <a:pPr algn="l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Without the 1</a:t>
            </a:r>
            <a:r>
              <a:rPr lang="en-US" sz="2400" baseline="30000" dirty="0">
                <a:solidFill>
                  <a:schemeClr val="tx1"/>
                </a:solidFill>
              </a:rPr>
              <a:t>st</a:t>
            </a:r>
            <a:r>
              <a:rPr lang="en-US" sz="2400" dirty="0">
                <a:solidFill>
                  <a:schemeClr val="tx1"/>
                </a:solidFill>
              </a:rPr>
              <a:t> block</a:t>
            </a:r>
          </a:p>
          <a:p>
            <a:pPr algn="l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&amp;</a:t>
            </a:r>
          </a:p>
          <a:p>
            <a:pPr algn="l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Full set</a:t>
            </a: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268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C3377E-B5E9-174E-8A28-4691D0946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633"/>
            <a:ext cx="12192000" cy="52747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416B25-E2D9-C64D-BDE0-EE50AF2C446E}"/>
              </a:ext>
            </a:extLst>
          </p:cNvPr>
          <p:cNvSpPr txBox="1"/>
          <p:nvPr/>
        </p:nvSpPr>
        <p:spPr>
          <a:xfrm>
            <a:off x="971550" y="628650"/>
            <a:ext cx="48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646E45-0117-1A4C-AE05-6D912A9F6B45}"/>
              </a:ext>
            </a:extLst>
          </p:cNvPr>
          <p:cNvSpPr txBox="1"/>
          <p:nvPr/>
        </p:nvSpPr>
        <p:spPr>
          <a:xfrm>
            <a:off x="11298056" y="3298194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No.: 27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0D6CC-0DB4-1E4C-A106-E5A04C4D71D3}"/>
              </a:ext>
            </a:extLst>
          </p:cNvPr>
          <p:cNvSpPr txBox="1"/>
          <p:nvPr/>
        </p:nvSpPr>
        <p:spPr>
          <a:xfrm>
            <a:off x="11150579" y="5804755"/>
            <a:ext cx="785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Memo.: 9</a:t>
            </a:r>
          </a:p>
        </p:txBody>
      </p:sp>
    </p:spTree>
    <p:extLst>
      <p:ext uri="{BB962C8B-B14F-4D97-AF65-F5344CB8AC3E}">
        <p14:creationId xmlns:p14="http://schemas.microsoft.com/office/powerpoint/2010/main" val="10596176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4C1A4B-BF00-8343-B25C-7D7783FF6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700"/>
            <a:ext cx="121920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36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1BCECC-A3C2-9944-8879-0AE043BB4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91" y="-43638"/>
            <a:ext cx="10024268" cy="354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C28C8-C8C0-D246-B11C-10B418DB5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91" y="3314700"/>
            <a:ext cx="10024268" cy="3543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E7FF92-114A-D440-A4ED-753EF445BF2A}"/>
              </a:ext>
            </a:extLst>
          </p:cNvPr>
          <p:cNvSpPr txBox="1"/>
          <p:nvPr/>
        </p:nvSpPr>
        <p:spPr>
          <a:xfrm>
            <a:off x="10078180" y="6210556"/>
            <a:ext cx="1620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r(18) = 0.039, </a:t>
            </a:r>
            <a:r>
              <a:rPr lang="en-US" sz="1100" i="1" dirty="0"/>
              <a:t>p</a:t>
            </a:r>
            <a:r>
              <a:rPr lang="en-US" sz="1100" dirty="0"/>
              <a:t> = 0.87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78B43D-7FD8-7D40-9298-9884A03054E2}"/>
              </a:ext>
            </a:extLst>
          </p:cNvPr>
          <p:cNvSpPr txBox="1"/>
          <p:nvPr/>
        </p:nvSpPr>
        <p:spPr>
          <a:xfrm>
            <a:off x="10062951" y="2816843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r(34) = -0.26, </a:t>
            </a:r>
            <a:r>
              <a:rPr lang="en-US" sz="1100" i="1" dirty="0"/>
              <a:t>p</a:t>
            </a:r>
            <a:r>
              <a:rPr lang="en-US" sz="1100" dirty="0"/>
              <a:t> = 0.88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4623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96B186-9082-0448-8853-1A4DA9588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866"/>
            <a:ext cx="12192000" cy="52662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27A69E-F0AB-DC4F-92A5-730F69B941B9}"/>
              </a:ext>
            </a:extLst>
          </p:cNvPr>
          <p:cNvSpPr txBox="1"/>
          <p:nvPr/>
        </p:nvSpPr>
        <p:spPr>
          <a:xfrm>
            <a:off x="942975" y="571500"/>
            <a:ext cx="48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</a:t>
            </a:r>
          </a:p>
        </p:txBody>
      </p:sp>
    </p:spTree>
    <p:extLst>
      <p:ext uri="{BB962C8B-B14F-4D97-AF65-F5344CB8AC3E}">
        <p14:creationId xmlns:p14="http://schemas.microsoft.com/office/powerpoint/2010/main" val="15472037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30DC25-DAA1-0144-80BF-94A645E4E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8933"/>
            <a:ext cx="12192000" cy="53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394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9DF07-1191-CE4F-8FE7-90A7E8111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4333"/>
            <a:ext cx="12192000" cy="5249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A0CDB6-7CF3-A84B-881F-36609175F129}"/>
              </a:ext>
            </a:extLst>
          </p:cNvPr>
          <p:cNvSpPr txBox="1"/>
          <p:nvPr/>
        </p:nvSpPr>
        <p:spPr>
          <a:xfrm>
            <a:off x="685800" y="542925"/>
            <a:ext cx="48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</a:t>
            </a:r>
          </a:p>
        </p:txBody>
      </p:sp>
    </p:spTree>
    <p:extLst>
      <p:ext uri="{BB962C8B-B14F-4D97-AF65-F5344CB8AC3E}">
        <p14:creationId xmlns:p14="http://schemas.microsoft.com/office/powerpoint/2010/main" val="28550683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C654D2-11A7-CF43-B2CF-3E05615C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00"/>
            <a:ext cx="121920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940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DCFDD4-FB73-7E43-A22E-A25AB2B5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B9F8B-021E-BE43-897C-AD65244C1FA5}"/>
              </a:ext>
            </a:extLst>
          </p:cNvPr>
          <p:cNvSpPr txBox="1"/>
          <p:nvPr/>
        </p:nvSpPr>
        <p:spPr>
          <a:xfrm>
            <a:off x="800100" y="600075"/>
            <a:ext cx="48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</a:t>
            </a:r>
          </a:p>
        </p:txBody>
      </p:sp>
    </p:spTree>
    <p:extLst>
      <p:ext uri="{BB962C8B-B14F-4D97-AF65-F5344CB8AC3E}">
        <p14:creationId xmlns:p14="http://schemas.microsoft.com/office/powerpoint/2010/main" val="35148464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F7147-660F-8246-9646-8CAE609BE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166"/>
            <a:ext cx="12192000" cy="52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351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058626-71D7-4F44-8B71-F5485A1BD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374" y="1263404"/>
            <a:ext cx="8247189" cy="3115075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7200" dirty="0">
                <a:solidFill>
                  <a:schemeClr val="accent1"/>
                </a:solidFill>
              </a:rPr>
              <a:t>Serial Search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3C5FE-6798-1F4B-AEFF-61B6D6162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7374" y="4560432"/>
            <a:ext cx="8300202" cy="1228171"/>
          </a:xfrm>
        </p:spPr>
        <p:txBody>
          <a:bodyPr vert="horz" lIns="91440" tIns="0" rIns="91440" bIns="45720" rtlCol="0">
            <a:normAutofit lnSpcReduction="10000"/>
          </a:bodyPr>
          <a:lstStyle/>
          <a:p>
            <a:pPr algn="l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Without the 1</a:t>
            </a:r>
            <a:r>
              <a:rPr lang="en-US" sz="2400" baseline="30000" dirty="0">
                <a:solidFill>
                  <a:schemeClr val="tx1"/>
                </a:solidFill>
              </a:rPr>
              <a:t>st</a:t>
            </a:r>
            <a:r>
              <a:rPr lang="en-US" sz="2400" dirty="0">
                <a:solidFill>
                  <a:schemeClr val="tx1"/>
                </a:solidFill>
              </a:rPr>
              <a:t> block</a:t>
            </a:r>
          </a:p>
          <a:p>
            <a:pPr algn="l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&amp;</a:t>
            </a:r>
          </a:p>
          <a:p>
            <a:pPr algn="l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Full set</a:t>
            </a: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7903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6D6BFF-4DAD-A84D-AC38-36FDAFF91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0833"/>
            <a:ext cx="12192000" cy="5376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42DF7-E92B-944F-8016-A597F89A42FD}"/>
              </a:ext>
            </a:extLst>
          </p:cNvPr>
          <p:cNvSpPr txBox="1"/>
          <p:nvPr/>
        </p:nvSpPr>
        <p:spPr>
          <a:xfrm>
            <a:off x="760977" y="583007"/>
            <a:ext cx="48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AA9628-DC54-744F-A207-B0C64E950419}"/>
              </a:ext>
            </a:extLst>
          </p:cNvPr>
          <p:cNvSpPr txBox="1"/>
          <p:nvPr/>
        </p:nvSpPr>
        <p:spPr>
          <a:xfrm>
            <a:off x="11298056" y="3298194"/>
            <a:ext cx="6815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Not.: 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12519C-247D-C541-904E-7A6CB04FA66C}"/>
              </a:ext>
            </a:extLst>
          </p:cNvPr>
          <p:cNvSpPr txBox="1"/>
          <p:nvPr/>
        </p:nvSpPr>
        <p:spPr>
          <a:xfrm>
            <a:off x="11179433" y="5855555"/>
            <a:ext cx="9188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Pattern.: 12</a:t>
            </a:r>
          </a:p>
        </p:txBody>
      </p:sp>
    </p:spTree>
    <p:extLst>
      <p:ext uri="{BB962C8B-B14F-4D97-AF65-F5344CB8AC3E}">
        <p14:creationId xmlns:p14="http://schemas.microsoft.com/office/powerpoint/2010/main" val="5407625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5A711-252A-444D-B9E7-C411F4FE5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766"/>
            <a:ext cx="12192000" cy="534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533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606AFC-C436-8746-BF8E-D7FDA42FA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066"/>
            <a:ext cx="12192000" cy="5367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B82828-AEF5-CC48-9B5A-159222F3CA56}"/>
              </a:ext>
            </a:extLst>
          </p:cNvPr>
          <p:cNvSpPr txBox="1"/>
          <p:nvPr/>
        </p:nvSpPr>
        <p:spPr>
          <a:xfrm>
            <a:off x="736430" y="460268"/>
            <a:ext cx="48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</a:t>
            </a:r>
          </a:p>
        </p:txBody>
      </p:sp>
    </p:spTree>
    <p:extLst>
      <p:ext uri="{BB962C8B-B14F-4D97-AF65-F5344CB8AC3E}">
        <p14:creationId xmlns:p14="http://schemas.microsoft.com/office/powerpoint/2010/main" val="2575228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1AD0A5-1B76-BE43-82D9-AF58376BC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374" y="1263404"/>
            <a:ext cx="8247189" cy="3115075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7200">
                <a:solidFill>
                  <a:schemeClr val="accent1"/>
                </a:solidFill>
              </a:rPr>
              <a:t>Group Averages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E3CCC-A240-384D-99A7-5D245E362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7374" y="4560432"/>
            <a:ext cx="8300202" cy="1228171"/>
          </a:xfrm>
        </p:spPr>
        <p:txBody>
          <a:bodyPr vert="horz" lIns="91440" tIns="0" rIns="91440" bIns="45720" rtlCol="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>
                <a:solidFill>
                  <a:schemeClr val="tx1"/>
                </a:solidFill>
              </a:rPr>
              <a:t>With the 1</a:t>
            </a:r>
            <a:r>
              <a:rPr lang="en-US" sz="2400" baseline="30000">
                <a:solidFill>
                  <a:schemeClr val="tx1"/>
                </a:solidFill>
              </a:rPr>
              <a:t>st</a:t>
            </a:r>
            <a:r>
              <a:rPr lang="en-US" sz="2400">
                <a:solidFill>
                  <a:schemeClr val="tx1"/>
                </a:solidFill>
              </a:rPr>
              <a:t> Block</a:t>
            </a: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4652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511244-2A13-B247-9C4B-F524B8B4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1219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432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FCF22A-7CD9-EE48-AFDD-531B0BE6F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533"/>
            <a:ext cx="12192000" cy="53509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BEDD70-3FA0-AC40-89DF-2B9B28306035}"/>
              </a:ext>
            </a:extLst>
          </p:cNvPr>
          <p:cNvSpPr txBox="1"/>
          <p:nvPr/>
        </p:nvSpPr>
        <p:spPr>
          <a:xfrm>
            <a:off x="730293" y="490953"/>
            <a:ext cx="48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</a:t>
            </a:r>
          </a:p>
        </p:txBody>
      </p:sp>
    </p:spTree>
    <p:extLst>
      <p:ext uri="{BB962C8B-B14F-4D97-AF65-F5344CB8AC3E}">
        <p14:creationId xmlns:p14="http://schemas.microsoft.com/office/powerpoint/2010/main" val="36429350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692B-6406-5047-8B1A-BEFD5AE20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466"/>
            <a:ext cx="12192000" cy="531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795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90C15-C5C5-A742-B44C-ED9FA2C83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300"/>
            <a:ext cx="12192000" cy="535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876FA6-3541-784E-AE3A-05BD53DE1447}"/>
              </a:ext>
            </a:extLst>
          </p:cNvPr>
          <p:cNvSpPr txBox="1"/>
          <p:nvPr/>
        </p:nvSpPr>
        <p:spPr>
          <a:xfrm>
            <a:off x="693471" y="632102"/>
            <a:ext cx="48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</a:t>
            </a:r>
          </a:p>
        </p:txBody>
      </p:sp>
    </p:spTree>
    <p:extLst>
      <p:ext uri="{BB962C8B-B14F-4D97-AF65-F5344CB8AC3E}">
        <p14:creationId xmlns:p14="http://schemas.microsoft.com/office/powerpoint/2010/main" val="35444451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9159F2-9B1E-7B4B-8BF8-06AA6F4C5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233"/>
            <a:ext cx="12192000" cy="532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41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F82A92-1A8E-F447-9266-4EB6FAF6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233"/>
            <a:ext cx="12192000" cy="4309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DAAECF-B9AC-9746-AECE-7A8993A52295}"/>
              </a:ext>
            </a:extLst>
          </p:cNvPr>
          <p:cNvSpPr txBox="1"/>
          <p:nvPr/>
        </p:nvSpPr>
        <p:spPr>
          <a:xfrm>
            <a:off x="7715250" y="5583766"/>
            <a:ext cx="3810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distractor F(1.07, 37.48) = 198.11, </a:t>
            </a:r>
            <a:r>
              <a:rPr lang="en-US" sz="1100" i="1" dirty="0"/>
              <a:t>p</a:t>
            </a:r>
            <a:r>
              <a:rPr lang="en-US" sz="1100" dirty="0"/>
              <a:t>&lt;0.001</a:t>
            </a:r>
          </a:p>
          <a:p>
            <a:endParaRPr lang="en-US" sz="1100" dirty="0"/>
          </a:p>
          <a:p>
            <a:r>
              <a:rPr lang="en-US" sz="1100" dirty="0"/>
              <a:t>coherence F(1.67, 58.54) = 44.30, </a:t>
            </a:r>
            <a:r>
              <a:rPr lang="en-US" sz="1100" i="1" dirty="0"/>
              <a:t>p</a:t>
            </a:r>
            <a:r>
              <a:rPr lang="en-US" sz="1100" dirty="0"/>
              <a:t>&lt;0.001</a:t>
            </a:r>
          </a:p>
          <a:p>
            <a:endParaRPr lang="en-US" sz="1100" dirty="0"/>
          </a:p>
          <a:p>
            <a:r>
              <a:rPr lang="en-US" sz="1100" dirty="0"/>
              <a:t>distractor*coherence F(2.98, 104.14) = 14.96, </a:t>
            </a:r>
            <a:r>
              <a:rPr lang="en-US" sz="1100" i="1" dirty="0"/>
              <a:t>p</a:t>
            </a:r>
            <a:r>
              <a:rPr lang="en-US" sz="1100" dirty="0"/>
              <a:t>&lt;0.001</a:t>
            </a:r>
          </a:p>
        </p:txBody>
      </p:sp>
    </p:spTree>
    <p:extLst>
      <p:ext uri="{BB962C8B-B14F-4D97-AF65-F5344CB8AC3E}">
        <p14:creationId xmlns:p14="http://schemas.microsoft.com/office/powerpoint/2010/main" val="364902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E867AB-A0AF-8F4D-8E53-9019A848A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233"/>
            <a:ext cx="12192000" cy="4309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274EC6-CDCB-2D4D-99D6-5348EAD963ED}"/>
              </a:ext>
            </a:extLst>
          </p:cNvPr>
          <p:cNvSpPr txBox="1"/>
          <p:nvPr/>
        </p:nvSpPr>
        <p:spPr>
          <a:xfrm>
            <a:off x="7823200" y="5583766"/>
            <a:ext cx="364394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distractor F(1, 35) = 15.67, </a:t>
            </a:r>
            <a:r>
              <a:rPr lang="en-US" sz="1100" i="1" dirty="0"/>
              <a:t>p</a:t>
            </a:r>
            <a:r>
              <a:rPr lang="en-US" sz="1100" dirty="0"/>
              <a:t>&lt;0.001</a:t>
            </a:r>
          </a:p>
          <a:p>
            <a:endParaRPr lang="en-US" sz="1100" dirty="0"/>
          </a:p>
          <a:p>
            <a:r>
              <a:rPr lang="en-US" sz="1100" dirty="0"/>
              <a:t>coherence F(1.76, 61.75) = 22.54, </a:t>
            </a:r>
            <a:r>
              <a:rPr lang="en-US" sz="1100" i="1" dirty="0"/>
              <a:t>p</a:t>
            </a:r>
            <a:r>
              <a:rPr lang="en-US" sz="1100" dirty="0"/>
              <a:t>&lt;0.001</a:t>
            </a:r>
          </a:p>
          <a:p>
            <a:endParaRPr lang="en-US" sz="1100" dirty="0"/>
          </a:p>
          <a:p>
            <a:r>
              <a:rPr lang="en-US" sz="1100" dirty="0"/>
              <a:t>coherence*distractor F(1.49, 52.04) = 8.42, </a:t>
            </a:r>
            <a:r>
              <a:rPr lang="en-US" sz="1100" i="1" dirty="0"/>
              <a:t>p</a:t>
            </a:r>
            <a:r>
              <a:rPr lang="en-US" sz="1100" dirty="0"/>
              <a:t> = 0.002</a:t>
            </a:r>
          </a:p>
        </p:txBody>
      </p:sp>
    </p:spTree>
    <p:extLst>
      <p:ext uri="{BB962C8B-B14F-4D97-AF65-F5344CB8AC3E}">
        <p14:creationId xmlns:p14="http://schemas.microsoft.com/office/powerpoint/2010/main" val="72580490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18351</TotalTime>
  <Words>1108</Words>
  <Application>Microsoft Macintosh PowerPoint</Application>
  <PresentationFormat>Widescreen</PresentationFormat>
  <Paragraphs>216</Paragraphs>
  <Slides>74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宋体</vt:lpstr>
      <vt:lpstr>Arial</vt:lpstr>
      <vt:lpstr>Calibri</vt:lpstr>
      <vt:lpstr>Calibri Light</vt:lpstr>
      <vt:lpstr>Rockwell</vt:lpstr>
      <vt:lpstr>Wingdings</vt:lpstr>
      <vt:lpstr>Atlas</vt:lpstr>
      <vt:lpstr>Waldo_Summer 2018</vt:lpstr>
      <vt:lpstr>Group Averages</vt:lpstr>
      <vt:lpstr>PowerPoint Presentation</vt:lpstr>
      <vt:lpstr>PowerPoint Presentation</vt:lpstr>
      <vt:lpstr>PowerPoint Presentation</vt:lpstr>
      <vt:lpstr>PowerPoint Presentation</vt:lpstr>
      <vt:lpstr>Group Averages</vt:lpstr>
      <vt:lpstr>PowerPoint Presentation</vt:lpstr>
      <vt:lpstr>PowerPoint Presentation</vt:lpstr>
      <vt:lpstr>PowerPoint Presentation</vt:lpstr>
      <vt:lpstr>PowerPoint Presentation</vt:lpstr>
      <vt:lpstr>**Noticed or Not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Used or Not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*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Eye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Finding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Position Memorization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Serial Search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Waldo_Summer 2018</dc:title>
  <dc:creator>Chen, Shuyi</dc:creator>
  <cp:lastModifiedBy>Chen, Shuyi</cp:lastModifiedBy>
  <cp:revision>130</cp:revision>
  <dcterms:created xsi:type="dcterms:W3CDTF">2018-07-09T14:30:17Z</dcterms:created>
  <dcterms:modified xsi:type="dcterms:W3CDTF">2018-12-07T04:49:52Z</dcterms:modified>
</cp:coreProperties>
</file>